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32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7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496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4814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61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73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74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6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20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1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023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2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0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96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01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2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05F51-32D4-4D08-8743-BA83B78282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52996-5DB1-4469-B11A-473B15451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45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  <p:sldLayoutId id="2147483864" r:id="rId14"/>
    <p:sldLayoutId id="2147483865" r:id="rId15"/>
    <p:sldLayoutId id="2147483866" r:id="rId16"/>
    <p:sldLayoutId id="214748386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5FC89-D758-2877-E9BB-E873416B12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r-HR" sz="5700" b="1" i="1" dirty="0"/>
              <a:t>22. 4</a:t>
            </a:r>
            <a:r>
              <a:rPr lang="hr-HR" sz="5700" b="1" i="1"/>
              <a:t>. </a:t>
            </a:r>
            <a:br>
              <a:rPr lang="hr-HR" sz="5700" b="1" i="1"/>
            </a:br>
            <a:r>
              <a:rPr lang="en-US" sz="5700" b="1" i="1"/>
              <a:t>MEĐUNARODNI </a:t>
            </a:r>
            <a:r>
              <a:rPr lang="en-US" sz="5700" b="1" i="1" dirty="0"/>
              <a:t>DAN PLANETA ZEMLJE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D69CCD-7B0A-C751-3157-F64B6C7C59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Mia Grgurić </a:t>
            </a:r>
            <a:r>
              <a:rPr lang="en-US" dirty="0" err="1"/>
              <a:t>i</a:t>
            </a:r>
            <a:r>
              <a:rPr lang="en-US" dirty="0"/>
              <a:t> Emili Pavić 7.c</a:t>
            </a:r>
            <a:endParaRPr lang="hr-HR" dirty="0"/>
          </a:p>
          <a:p>
            <a:r>
              <a:rPr lang="en-US" dirty="0"/>
              <a:t>OŠ Bijaći, </a:t>
            </a:r>
            <a:r>
              <a:rPr lang="en-US" dirty="0" err="1"/>
              <a:t>Kaštel</a:t>
            </a:r>
            <a:r>
              <a:rPr lang="en-US" dirty="0"/>
              <a:t> Novi</a:t>
            </a:r>
          </a:p>
          <a:p>
            <a:r>
              <a:rPr lang="hr-HR" dirty="0"/>
              <a:t>Biološko ekološka grupa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014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87E83-7897-A525-AAB0-D4703632C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DAN PLANETA ZEMLJE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C45C2-2CA8-29C9-FBDE-F01E1DBCF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4918" y="2143432"/>
            <a:ext cx="7246979" cy="3765755"/>
          </a:xfrm>
        </p:spPr>
        <p:txBody>
          <a:bodyPr>
            <a:normAutofit fontScale="92500" lnSpcReduction="10000"/>
          </a:bodyPr>
          <a:lstStyle/>
          <a:p>
            <a:pPr marL="285750" indent="-285750"/>
            <a:r>
              <a:rPr lang="en-US" dirty="0"/>
              <a:t>Dan </a:t>
            </a:r>
            <a:r>
              <a:rPr lang="en-US" dirty="0" err="1"/>
              <a:t>planeta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međunarodni</a:t>
            </a:r>
            <a:r>
              <a:rPr lang="en-US" dirty="0"/>
              <a:t> je dan koji se </a:t>
            </a:r>
            <a:r>
              <a:rPr lang="en-US" dirty="0" err="1"/>
              <a:t>obilježava</a:t>
            </a:r>
            <a:r>
              <a:rPr lang="en-US" dirty="0"/>
              <a:t> 22. </a:t>
            </a:r>
            <a:r>
              <a:rPr lang="en-US" dirty="0" err="1"/>
              <a:t>travnja</a:t>
            </a:r>
            <a:endParaRPr lang="en-US" dirty="0"/>
          </a:p>
          <a:p>
            <a:pPr marL="285750" indent="-285750"/>
            <a:r>
              <a:rPr lang="en-US" dirty="0" err="1"/>
              <a:t>Važan</a:t>
            </a:r>
            <a:r>
              <a:rPr lang="en-US" dirty="0"/>
              <a:t> je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globalni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akciju</a:t>
            </a:r>
            <a:r>
              <a:rPr lang="en-US" dirty="0"/>
              <a:t> za </a:t>
            </a:r>
            <a:r>
              <a:rPr lang="en-US" dirty="0" err="1"/>
              <a:t>rješavanje</a:t>
            </a:r>
            <a:r>
              <a:rPr lang="en-US" dirty="0"/>
              <a:t> </a:t>
            </a:r>
            <a:r>
              <a:rPr lang="en-US" dirty="0" err="1"/>
              <a:t>kritičnih</a:t>
            </a:r>
            <a:r>
              <a:rPr lang="en-US" dirty="0"/>
              <a:t> </a:t>
            </a:r>
            <a:r>
              <a:rPr lang="en-US" dirty="0" err="1"/>
              <a:t>ekoloških</a:t>
            </a:r>
            <a:r>
              <a:rPr lang="en-US" dirty="0"/>
              <a:t> </a:t>
            </a:r>
            <a:r>
              <a:rPr lang="en-US" dirty="0" err="1"/>
              <a:t>izazova</a:t>
            </a:r>
            <a:r>
              <a:rPr lang="en-US" dirty="0"/>
              <a:t> koji </a:t>
            </a:r>
            <a:r>
              <a:rPr lang="en-US" dirty="0" err="1"/>
              <a:t>ugrožavaju</a:t>
            </a:r>
            <a:r>
              <a:rPr lang="en-US" dirty="0"/>
              <a:t> </a:t>
            </a:r>
            <a:r>
              <a:rPr lang="en-US" dirty="0" err="1"/>
              <a:t>opstanak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naš</a:t>
            </a:r>
            <a:r>
              <a:rPr lang="hr-HR" dirty="0"/>
              <a:t>oj</a:t>
            </a:r>
            <a:r>
              <a:rPr lang="en-US" dirty="0"/>
              <a:t> planet</a:t>
            </a:r>
          </a:p>
          <a:p>
            <a:pPr marL="285750" indent="-285750"/>
            <a:r>
              <a:rPr lang="en-US" dirty="0" err="1"/>
              <a:t>Smatra</a:t>
            </a:r>
            <a:r>
              <a:rPr lang="en-US" dirty="0"/>
              <a:t> se </a:t>
            </a:r>
            <a:r>
              <a:rPr lang="en-US" dirty="0" err="1"/>
              <a:t>najvećim</a:t>
            </a:r>
            <a:r>
              <a:rPr lang="en-US" dirty="0"/>
              <a:t> </a:t>
            </a:r>
            <a:r>
              <a:rPr lang="en-US" dirty="0" err="1"/>
              <a:t>građanskim</a:t>
            </a:r>
            <a:r>
              <a:rPr lang="en-US" dirty="0"/>
              <a:t> </a:t>
            </a:r>
            <a:r>
              <a:rPr lang="en-US" dirty="0" err="1"/>
              <a:t>praznikom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svijetu</a:t>
            </a:r>
            <a:r>
              <a:rPr lang="en-US" dirty="0"/>
              <a:t> </a:t>
            </a:r>
            <a:r>
              <a:rPr lang="en-US" dirty="0" err="1"/>
              <a:t>koj</a:t>
            </a:r>
            <a:r>
              <a:rPr lang="hr-HR" dirty="0" err="1"/>
              <a:t>eg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obilježava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err="1"/>
              <a:t>milijardu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u </a:t>
            </a:r>
            <a:r>
              <a:rPr lang="en-US" dirty="0" err="1"/>
              <a:t>preko</a:t>
            </a:r>
            <a:r>
              <a:rPr lang="en-US" dirty="0"/>
              <a:t> 190 </a:t>
            </a:r>
            <a:r>
              <a:rPr lang="en-US" dirty="0" err="1"/>
              <a:t>zemalja</a:t>
            </a:r>
            <a:r>
              <a:rPr lang="en-US" dirty="0"/>
              <a:t> </a:t>
            </a:r>
          </a:p>
          <a:p>
            <a:pPr marL="285750" indent="-285750"/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poticanje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/>
              <a:t>okoliša</a:t>
            </a:r>
            <a:r>
              <a:rPr lang="en-US" dirty="0"/>
              <a:t>,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onečišćenja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borbu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klimatskih</a:t>
            </a:r>
            <a:r>
              <a:rPr lang="en-US" dirty="0"/>
              <a:t> </a:t>
            </a:r>
            <a:r>
              <a:rPr lang="en-US" dirty="0" err="1"/>
              <a:t>promjena</a:t>
            </a:r>
            <a:endParaRPr lang="en-US" dirty="0"/>
          </a:p>
          <a:p>
            <a:endParaRPr lang="en-US" dirty="0"/>
          </a:p>
        </p:txBody>
      </p:sp>
      <p:pic>
        <p:nvPicPr>
          <p:cNvPr id="6148" name="Picture 4" descr="Dan planeta Zemlje :: Aquaviva">
            <a:extLst>
              <a:ext uri="{FF2B5EF4-FFF2-40B4-BE49-F238E27FC236}">
                <a16:creationId xmlns:a16="http://schemas.microsoft.com/office/drawing/2014/main" id="{B31CF615-8C70-EDEA-0999-79B4DBD14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964" y="2347452"/>
            <a:ext cx="3256934" cy="3256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665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9489F-C44A-3383-D378-3B4ECA95E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POVIJEST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4BB87-2C41-F9D3-469D-FB261A4D6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085" y="1860090"/>
            <a:ext cx="10353762" cy="3695136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Sve</a:t>
            </a:r>
            <a:r>
              <a:rPr lang="en-US" dirty="0"/>
              <a:t> je </a:t>
            </a:r>
            <a:r>
              <a:rPr lang="en-US" dirty="0" err="1"/>
              <a:t>počelo</a:t>
            </a:r>
            <a:r>
              <a:rPr lang="en-US" dirty="0"/>
              <a:t> 1969.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masovnog</a:t>
            </a:r>
            <a:r>
              <a:rPr lang="en-US" dirty="0"/>
              <a:t> </a:t>
            </a:r>
            <a:r>
              <a:rPr lang="en-US" dirty="0" err="1"/>
              <a:t>izlijevanja</a:t>
            </a:r>
            <a:r>
              <a:rPr lang="en-US" dirty="0"/>
              <a:t> </a:t>
            </a:r>
            <a:r>
              <a:rPr lang="en-US" dirty="0" err="1"/>
              <a:t>nafte</a:t>
            </a:r>
            <a:r>
              <a:rPr lang="en-US" dirty="0"/>
              <a:t> u </a:t>
            </a:r>
            <a:r>
              <a:rPr lang="en-US" dirty="0" err="1"/>
              <a:t>Kaliforniji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Američki</a:t>
            </a:r>
            <a:r>
              <a:rPr lang="en-US" dirty="0"/>
              <a:t> senator Gaylord Nelson </a:t>
            </a:r>
            <a:r>
              <a:rPr lang="en-US" dirty="0" err="1"/>
              <a:t>odlučio</a:t>
            </a:r>
            <a:r>
              <a:rPr lang="en-US" dirty="0"/>
              <a:t> je </a:t>
            </a:r>
            <a:r>
              <a:rPr lang="en-US" dirty="0" err="1"/>
              <a:t>organizirati</a:t>
            </a:r>
            <a:r>
              <a:rPr lang="en-US" dirty="0"/>
              <a:t> </a:t>
            </a:r>
            <a:r>
              <a:rPr lang="en-US" dirty="0" err="1"/>
              <a:t>nacionalni</a:t>
            </a:r>
            <a:r>
              <a:rPr lang="en-US" dirty="0"/>
              <a:t> </a:t>
            </a:r>
            <a:r>
              <a:rPr lang="en-US" dirty="0" err="1"/>
              <a:t>prosvjed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okoliša</a:t>
            </a:r>
            <a:r>
              <a:rPr lang="en-US" dirty="0"/>
              <a:t> </a:t>
            </a:r>
            <a:r>
              <a:rPr lang="en-US" dirty="0" err="1"/>
              <a:t>stavio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političku</a:t>
            </a:r>
            <a:r>
              <a:rPr lang="en-US" dirty="0"/>
              <a:t> </a:t>
            </a:r>
            <a:r>
              <a:rPr lang="en-US" dirty="0" err="1"/>
              <a:t>mapu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Prvi Dan </a:t>
            </a:r>
            <a:r>
              <a:rPr lang="en-US" dirty="0" err="1"/>
              <a:t>planeta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obilježen</a:t>
            </a:r>
            <a:r>
              <a:rPr lang="en-US" dirty="0"/>
              <a:t> je 22. </a:t>
            </a:r>
            <a:r>
              <a:rPr lang="en-US" dirty="0" err="1"/>
              <a:t>travnja</a:t>
            </a:r>
            <a:r>
              <a:rPr lang="en-US" dirty="0"/>
              <a:t> 1970. </a:t>
            </a:r>
            <a:r>
              <a:rPr lang="en-US" dirty="0" err="1"/>
              <a:t>godine</a:t>
            </a:r>
            <a:r>
              <a:rPr lang="en-US" dirty="0"/>
              <a:t> u </a:t>
            </a:r>
            <a:r>
              <a:rPr lang="en-US" dirty="0" err="1"/>
              <a:t>Sjedinjenim</a:t>
            </a:r>
            <a:r>
              <a:rPr lang="en-US" dirty="0"/>
              <a:t> </a:t>
            </a:r>
            <a:r>
              <a:rPr lang="en-US" dirty="0" err="1"/>
              <a:t>Američkim</a:t>
            </a:r>
            <a:r>
              <a:rPr lang="en-US" dirty="0"/>
              <a:t> </a:t>
            </a:r>
            <a:r>
              <a:rPr lang="en-US" dirty="0" err="1"/>
              <a:t>Državama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Tog dana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ulice</a:t>
            </a:r>
            <a:r>
              <a:rPr lang="en-US" dirty="0"/>
              <a:t> </a:t>
            </a:r>
            <a:r>
              <a:rPr lang="en-US" dirty="0" err="1"/>
              <a:t>izašlo</a:t>
            </a:r>
            <a:r>
              <a:rPr lang="en-US" dirty="0"/>
              <a:t> 20 </a:t>
            </a:r>
            <a:r>
              <a:rPr lang="en-US" dirty="0" err="1"/>
              <a:t>milijuna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činilo</a:t>
            </a:r>
            <a:r>
              <a:rPr lang="en-US" dirty="0"/>
              <a:t>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posto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 SAD-a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Godine 1990. </a:t>
            </a:r>
            <a:r>
              <a:rPr lang="en-US" dirty="0" err="1"/>
              <a:t>pokret</a:t>
            </a:r>
            <a:r>
              <a:rPr lang="en-US" dirty="0"/>
              <a:t> je </a:t>
            </a:r>
            <a:r>
              <a:rPr lang="en-US" dirty="0" err="1"/>
              <a:t>postao</a:t>
            </a:r>
            <a:r>
              <a:rPr lang="en-US" dirty="0"/>
              <a:t> </a:t>
            </a:r>
            <a:r>
              <a:rPr lang="en-US" dirty="0" err="1"/>
              <a:t>globalan</a:t>
            </a:r>
            <a:r>
              <a:rPr lang="en-US" dirty="0"/>
              <a:t>, </a:t>
            </a:r>
            <a:r>
              <a:rPr lang="en-US" dirty="0" err="1"/>
              <a:t>uključivši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200 </a:t>
            </a:r>
            <a:r>
              <a:rPr lang="en-US" dirty="0" err="1"/>
              <a:t>milijuna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u </a:t>
            </a:r>
            <a:r>
              <a:rPr lang="en-US" dirty="0" err="1"/>
              <a:t>više</a:t>
            </a:r>
            <a:r>
              <a:rPr lang="en-US" dirty="0"/>
              <a:t> od 140 </a:t>
            </a:r>
            <a:r>
              <a:rPr lang="en-US" dirty="0" err="1"/>
              <a:t>zemalja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Ujedinjeni</a:t>
            </a:r>
            <a:r>
              <a:rPr lang="en-US" dirty="0"/>
              <a:t> </a:t>
            </a:r>
            <a:r>
              <a:rPr lang="en-US" dirty="0" err="1"/>
              <a:t>narodi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2009.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proglasili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datum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danom</a:t>
            </a:r>
            <a:r>
              <a:rPr lang="en-US" dirty="0"/>
              <a:t> </a:t>
            </a:r>
            <a:r>
              <a:rPr lang="en-US" dirty="0" err="1"/>
              <a:t>majke</a:t>
            </a:r>
            <a:r>
              <a:rPr lang="en-US" dirty="0"/>
              <a:t> </a:t>
            </a:r>
            <a:r>
              <a:rPr lang="en-US" dirty="0" err="1"/>
              <a:t>Zemlje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358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6DB4A-4553-90E8-9EAB-F4E87807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800" dirty="0"/>
              <a:t>GLAVNI </a:t>
            </a:r>
            <a:r>
              <a:rPr lang="en-US" sz="4800" dirty="0"/>
              <a:t>PROBLEMI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D9354-2D7D-5560-623F-6E9E9301A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Klimatske</a:t>
            </a:r>
            <a:r>
              <a:rPr lang="en-US" b="1" dirty="0"/>
              <a:t> </a:t>
            </a:r>
            <a:r>
              <a:rPr lang="en-US" b="1" dirty="0" err="1"/>
              <a:t>promjene</a:t>
            </a:r>
            <a:r>
              <a:rPr lang="en-US" b="1" dirty="0"/>
              <a:t>:</a:t>
            </a:r>
            <a:r>
              <a:rPr lang="en-US" dirty="0"/>
              <a:t> Planet se </a:t>
            </a:r>
            <a:r>
              <a:rPr lang="en-US" dirty="0" err="1"/>
              <a:t>ubrzano</a:t>
            </a:r>
            <a:r>
              <a:rPr lang="en-US" dirty="0"/>
              <a:t> </a:t>
            </a:r>
            <a:r>
              <a:rPr lang="en-US" dirty="0" err="1"/>
              <a:t>zagrijava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uzrokuje</a:t>
            </a:r>
            <a:r>
              <a:rPr lang="en-US" dirty="0"/>
              <a:t> </a:t>
            </a:r>
            <a:r>
              <a:rPr lang="en-US" dirty="0" err="1"/>
              <a:t>topljenje</a:t>
            </a:r>
            <a:r>
              <a:rPr lang="en-US" dirty="0"/>
              <a:t> </a:t>
            </a:r>
            <a:r>
              <a:rPr lang="en-US" dirty="0" err="1"/>
              <a:t>ledenjaka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ekstremne</a:t>
            </a:r>
            <a:r>
              <a:rPr lang="en-US" dirty="0"/>
              <a:t> </a:t>
            </a:r>
            <a:r>
              <a:rPr lang="en-US" dirty="0" err="1"/>
              <a:t>oluje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Zagađenje</a:t>
            </a:r>
            <a:r>
              <a:rPr lang="en-US" b="1" dirty="0"/>
              <a:t> </a:t>
            </a:r>
            <a:r>
              <a:rPr lang="en-US" b="1" dirty="0" err="1"/>
              <a:t>plastikom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Milijuni</a:t>
            </a:r>
            <a:r>
              <a:rPr lang="en-US" dirty="0"/>
              <a:t> </a:t>
            </a:r>
            <a:r>
              <a:rPr lang="en-US" dirty="0" err="1"/>
              <a:t>tona</a:t>
            </a:r>
            <a:r>
              <a:rPr lang="en-US" dirty="0"/>
              <a:t> </a:t>
            </a:r>
            <a:r>
              <a:rPr lang="en-US" dirty="0" err="1"/>
              <a:t>plastike</a:t>
            </a:r>
            <a:r>
              <a:rPr lang="en-US" dirty="0"/>
              <a:t> </a:t>
            </a:r>
            <a:r>
              <a:rPr lang="en-US" dirty="0" err="1"/>
              <a:t>guše</a:t>
            </a:r>
            <a:r>
              <a:rPr lang="en-US" dirty="0"/>
              <a:t> </a:t>
            </a:r>
            <a:r>
              <a:rPr lang="en-US" dirty="0" err="1"/>
              <a:t>oceane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ulaze</a:t>
            </a:r>
            <a:r>
              <a:rPr lang="en-US" dirty="0"/>
              <a:t> u </a:t>
            </a:r>
            <a:r>
              <a:rPr lang="en-US" dirty="0" err="1"/>
              <a:t>naš</a:t>
            </a:r>
            <a:r>
              <a:rPr lang="en-US" dirty="0"/>
              <a:t> </a:t>
            </a:r>
            <a:r>
              <a:rPr lang="en-US" dirty="0" err="1"/>
              <a:t>lanac</a:t>
            </a:r>
            <a:r>
              <a:rPr lang="en-US" dirty="0"/>
              <a:t> </a:t>
            </a:r>
            <a:r>
              <a:rPr lang="en-US" dirty="0" err="1"/>
              <a:t>prehrane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Gubitak</a:t>
            </a:r>
            <a:r>
              <a:rPr lang="en-US" b="1" dirty="0"/>
              <a:t> </a:t>
            </a:r>
            <a:r>
              <a:rPr lang="en-US" b="1" dirty="0" err="1"/>
              <a:t>šuma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Masovna</a:t>
            </a:r>
            <a:r>
              <a:rPr lang="en-US" dirty="0"/>
              <a:t> </a:t>
            </a:r>
            <a:r>
              <a:rPr lang="en-US" dirty="0" err="1"/>
              <a:t>sječa</a:t>
            </a:r>
            <a:r>
              <a:rPr lang="en-US" dirty="0"/>
              <a:t> </a:t>
            </a:r>
            <a:r>
              <a:rPr lang="en-US" dirty="0" err="1"/>
              <a:t>drveća</a:t>
            </a:r>
            <a:r>
              <a:rPr lang="en-US" dirty="0"/>
              <a:t> </a:t>
            </a:r>
            <a:r>
              <a:rPr lang="en-US" dirty="0" err="1"/>
              <a:t>uništava</a:t>
            </a:r>
            <a:r>
              <a:rPr lang="en-US" dirty="0"/>
              <a:t> </a:t>
            </a:r>
            <a:r>
              <a:rPr lang="en-US" dirty="0" err="1"/>
              <a:t>staništa</a:t>
            </a:r>
            <a:r>
              <a:rPr lang="en-US" dirty="0"/>
              <a:t> </a:t>
            </a:r>
            <a:r>
              <a:rPr lang="en-US" dirty="0" err="1"/>
              <a:t>životinja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količinu</a:t>
            </a:r>
            <a:r>
              <a:rPr lang="en-US" dirty="0"/>
              <a:t> </a:t>
            </a:r>
            <a:r>
              <a:rPr lang="en-US" dirty="0" err="1"/>
              <a:t>kisika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Izumiranje</a:t>
            </a:r>
            <a:r>
              <a:rPr lang="en-US" b="1" dirty="0"/>
              <a:t> </a:t>
            </a:r>
            <a:r>
              <a:rPr lang="en-US" b="1" dirty="0" err="1"/>
              <a:t>vrsta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Biljke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životinje</a:t>
            </a:r>
            <a:r>
              <a:rPr lang="en-US" dirty="0"/>
              <a:t> </a:t>
            </a:r>
            <a:r>
              <a:rPr lang="en-US" dirty="0" err="1"/>
              <a:t>nestaju</a:t>
            </a:r>
            <a:r>
              <a:rPr lang="en-US" dirty="0"/>
              <a:t> </a:t>
            </a:r>
            <a:r>
              <a:rPr lang="en-US" dirty="0" err="1"/>
              <a:t>brže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ikada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/>
              <a:t>prirodnog</a:t>
            </a:r>
            <a:r>
              <a:rPr lang="en-US" dirty="0"/>
              <a:t> </a:t>
            </a:r>
            <a:r>
              <a:rPr lang="en-US" dirty="0" err="1"/>
              <a:t>doma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Manjak</a:t>
            </a:r>
            <a:r>
              <a:rPr lang="en-US" b="1" dirty="0"/>
              <a:t> </a:t>
            </a:r>
            <a:r>
              <a:rPr lang="en-US" b="1" dirty="0" err="1"/>
              <a:t>pitke</a:t>
            </a:r>
            <a:r>
              <a:rPr lang="en-US" b="1" dirty="0"/>
              <a:t> </a:t>
            </a:r>
            <a:r>
              <a:rPr lang="en-US" b="1" dirty="0" err="1"/>
              <a:t>vode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Zagađenje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pretjerana</a:t>
            </a:r>
            <a:r>
              <a:rPr lang="en-US" dirty="0"/>
              <a:t> </a:t>
            </a:r>
            <a:r>
              <a:rPr lang="en-US" dirty="0" err="1"/>
              <a:t>potrošnja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čistu</a:t>
            </a:r>
            <a:r>
              <a:rPr lang="en-US" dirty="0"/>
              <a:t> </a:t>
            </a:r>
            <a:r>
              <a:rPr lang="en-US" dirty="0" err="1"/>
              <a:t>vodu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rjeđom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dragocjenijom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989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95965-C13D-D639-02D4-4C1F8B6C4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KLIMATSKE PROMJENE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FFE43-9E8A-A489-10DC-DA7C3FDC5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96064"/>
            <a:ext cx="5958953" cy="3695136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effectLst/>
              </a:rPr>
              <a:t>Izgaranje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nafte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ugljena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plina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stvara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sloj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plinova</a:t>
            </a:r>
            <a:r>
              <a:rPr lang="en-US" dirty="0">
                <a:effectLst/>
              </a:rPr>
              <a:t> koji </a:t>
            </a:r>
            <a:r>
              <a:rPr lang="en-US" dirty="0" err="1">
                <a:effectLst/>
              </a:rPr>
              <a:t>zarobljava</a:t>
            </a:r>
            <a:r>
              <a:rPr lang="hr-HR" dirty="0">
                <a:effectLst/>
              </a:rPr>
              <a:t>ju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toplinu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oko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Zemlje</a:t>
            </a:r>
            <a:endParaRPr lang="en-US" dirty="0">
              <a:effectLst/>
            </a:endParaRPr>
          </a:p>
          <a:p>
            <a:r>
              <a:rPr lang="en-US" dirty="0" err="1">
                <a:effectLst/>
              </a:rPr>
              <a:t>Prosječna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temperatura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planeta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raste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što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uzrokuje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topljenje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ledenjaka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porast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razine</a:t>
            </a:r>
            <a:r>
              <a:rPr lang="en-US" dirty="0">
                <a:effectLst/>
              </a:rPr>
              <a:t> mora</a:t>
            </a:r>
          </a:p>
          <a:p>
            <a:r>
              <a:rPr lang="en-US" dirty="0" err="1">
                <a:effectLst/>
              </a:rPr>
              <a:t>Ekstremne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suše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razorni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požari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poplave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postaju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sve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češći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opasniji</a:t>
            </a:r>
            <a:endParaRPr lang="en-US" dirty="0">
              <a:effectLst/>
            </a:endParaRPr>
          </a:p>
          <a:p>
            <a:r>
              <a:rPr lang="en-US" dirty="0">
                <a:effectLst/>
              </a:rPr>
              <a:t>Ove </a:t>
            </a:r>
            <a:r>
              <a:rPr lang="en-US" dirty="0" err="1">
                <a:effectLst/>
              </a:rPr>
              <a:t>promjene</a:t>
            </a:r>
            <a:r>
              <a:rPr lang="en-US" dirty="0">
                <a:effectLst/>
              </a:rPr>
              <a:t> ne </a:t>
            </a:r>
            <a:r>
              <a:rPr lang="en-US" dirty="0" err="1">
                <a:effectLst/>
              </a:rPr>
              <a:t>ugrožavaju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samo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prirodu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već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našu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proizvodnju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hrane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sigurnost</a:t>
            </a:r>
            <a:endParaRPr lang="en-US" dirty="0">
              <a:effectLst/>
            </a:endParaRPr>
          </a:p>
          <a:p>
            <a:endParaRPr lang="en-US" dirty="0"/>
          </a:p>
        </p:txBody>
      </p:sp>
      <p:pic>
        <p:nvPicPr>
          <p:cNvPr id="2050" name="Picture 2" descr="Galaksija | Prirodne_znanosti - Klimatske promjene">
            <a:extLst>
              <a:ext uri="{FF2B5EF4-FFF2-40B4-BE49-F238E27FC236}">
                <a16:creationId xmlns:a16="http://schemas.microsoft.com/office/drawing/2014/main" id="{AD91B5ED-0026-58D7-4A5B-7A7568FFC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31" y="2322889"/>
            <a:ext cx="4251551" cy="2829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613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3D312-C302-0C7C-DF15-5F45EEDCB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err="1"/>
              <a:t>Nestanak</a:t>
            </a:r>
            <a:r>
              <a:rPr lang="en-US" sz="4800" dirty="0"/>
              <a:t> </a:t>
            </a:r>
            <a:r>
              <a:rPr lang="en-US" sz="4800" dirty="0" err="1"/>
              <a:t>staništa</a:t>
            </a:r>
            <a:r>
              <a:rPr lang="en-US" sz="4800" dirty="0"/>
              <a:t> </a:t>
            </a:r>
            <a:r>
              <a:rPr lang="en-US" sz="4800" dirty="0" err="1"/>
              <a:t>i</a:t>
            </a:r>
            <a:r>
              <a:rPr lang="en-US" sz="4800" dirty="0"/>
              <a:t> </a:t>
            </a:r>
            <a:r>
              <a:rPr lang="en-US" sz="4800" dirty="0" err="1"/>
              <a:t>izumiranje</a:t>
            </a:r>
            <a:r>
              <a:rPr lang="en-US" sz="4800" dirty="0"/>
              <a:t> </a:t>
            </a:r>
            <a:r>
              <a:rPr lang="en-US" sz="4800" dirty="0" err="1"/>
              <a:t>vrste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B4740-642E-12AD-CA46-0E4108B3B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133600"/>
            <a:ext cx="6214592" cy="3657600"/>
          </a:xfrm>
        </p:spPr>
        <p:txBody>
          <a:bodyPr/>
          <a:lstStyle/>
          <a:p>
            <a:r>
              <a:rPr lang="en-US" dirty="0" err="1">
                <a:effectLst/>
              </a:rPr>
              <a:t>Zbog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sječe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šuma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širenja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gradova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životinje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gube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svoj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prirodni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dom</a:t>
            </a:r>
            <a:endParaRPr lang="en-US" dirty="0">
              <a:effectLst/>
            </a:endParaRPr>
          </a:p>
          <a:p>
            <a:r>
              <a:rPr lang="en-US" dirty="0" err="1">
                <a:effectLst/>
              </a:rPr>
              <a:t>Zagađenje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oceana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porast</a:t>
            </a:r>
            <a:r>
              <a:rPr lang="en-US" dirty="0">
                <a:effectLst/>
              </a:rPr>
              <a:t> temperature mora </a:t>
            </a:r>
            <a:r>
              <a:rPr lang="en-US" dirty="0" err="1">
                <a:effectLst/>
              </a:rPr>
              <a:t>uništavaju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koraljne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grebene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morski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svijet</a:t>
            </a:r>
            <a:endParaRPr lang="en-US" dirty="0">
              <a:effectLst/>
            </a:endParaRPr>
          </a:p>
          <a:p>
            <a:r>
              <a:rPr lang="en-US" dirty="0" err="1">
                <a:effectLst/>
              </a:rPr>
              <a:t>Tisuće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vrsta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biljaka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životinja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nalaze</a:t>
            </a:r>
            <a:r>
              <a:rPr lang="en-US" dirty="0">
                <a:effectLst/>
              </a:rPr>
              <a:t> se pred </a:t>
            </a:r>
            <a:r>
              <a:rPr lang="en-US" dirty="0" err="1">
                <a:effectLst/>
              </a:rPr>
              <a:t>izumiranjem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zbog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ljudskog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djelovanja</a:t>
            </a:r>
            <a:endParaRPr lang="en-US" dirty="0">
              <a:effectLst/>
            </a:endParaRPr>
          </a:p>
          <a:p>
            <a:r>
              <a:rPr lang="en-US" dirty="0" err="1">
                <a:effectLst/>
              </a:rPr>
              <a:t>Gubitak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pčela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drugih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oprašivača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izravno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ugrožava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našu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sposobnost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proizvodnje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hrane</a:t>
            </a:r>
            <a:endParaRPr lang="en-US" dirty="0">
              <a:effectLst/>
            </a:endParaRPr>
          </a:p>
          <a:p>
            <a:endParaRPr lang="en-US" dirty="0"/>
          </a:p>
        </p:txBody>
      </p:sp>
      <p:pic>
        <p:nvPicPr>
          <p:cNvPr id="3074" name="Picture 2" descr="Slobodna Dalmacija - Čak 23 nove životinjske vrste proglašene su izumrlima:  'To je otrežnjujući podsjetnik da je izumiranje posljedica promjena u  okolišu koje uzrokuje čovjek'">
            <a:extLst>
              <a:ext uri="{FF2B5EF4-FFF2-40B4-BE49-F238E27FC236}">
                <a16:creationId xmlns:a16="http://schemas.microsoft.com/office/drawing/2014/main" id="{C73F5884-D148-6F0A-E498-F492BEEF7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502" y="2644877"/>
            <a:ext cx="3578111" cy="2424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763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597A1-56F4-6E44-BBD9-188B8DADD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effectLst/>
              </a:rPr>
              <a:t>Planeta </a:t>
            </a:r>
            <a:r>
              <a:rPr lang="en-US" sz="4800" dirty="0" err="1">
                <a:effectLst/>
              </a:rPr>
              <a:t>protiv</a:t>
            </a:r>
            <a:r>
              <a:rPr lang="en-US" sz="4800" dirty="0">
                <a:effectLst/>
              </a:rPr>
              <a:t> </a:t>
            </a:r>
            <a:r>
              <a:rPr lang="en-US" sz="4800" dirty="0" err="1">
                <a:effectLst/>
              </a:rPr>
              <a:t>plastike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1BBD2-6326-B423-CF93-A82DEEA43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379406"/>
            <a:ext cx="6883186" cy="3411794"/>
          </a:xfrm>
        </p:spPr>
        <p:txBody>
          <a:bodyPr/>
          <a:lstStyle/>
          <a:p>
            <a:r>
              <a:rPr lang="en-US" dirty="0" err="1">
                <a:effectLst/>
              </a:rPr>
              <a:t>Plastika</a:t>
            </a:r>
            <a:r>
              <a:rPr lang="en-US" dirty="0">
                <a:effectLst/>
              </a:rPr>
              <a:t> se u </a:t>
            </a:r>
            <a:r>
              <a:rPr lang="en-US" dirty="0" err="1">
                <a:effectLst/>
              </a:rPr>
              <a:t>prirodi</a:t>
            </a:r>
            <a:r>
              <a:rPr lang="en-US" dirty="0">
                <a:effectLst/>
              </a:rPr>
              <a:t> ne </a:t>
            </a:r>
            <a:r>
              <a:rPr lang="en-US" dirty="0" err="1">
                <a:effectLst/>
              </a:rPr>
              <a:t>razgrađuje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stotinama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godina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već</a:t>
            </a:r>
            <a:r>
              <a:rPr lang="en-US" dirty="0">
                <a:effectLst/>
              </a:rPr>
              <a:t> se </a:t>
            </a:r>
            <a:r>
              <a:rPr lang="en-US" dirty="0" err="1">
                <a:effectLst/>
              </a:rPr>
              <a:t>samo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raspada</a:t>
            </a:r>
            <a:r>
              <a:rPr lang="en-US" dirty="0">
                <a:effectLst/>
              </a:rPr>
              <a:t> u </a:t>
            </a:r>
            <a:r>
              <a:rPr lang="en-US" dirty="0" err="1">
                <a:effectLst/>
              </a:rPr>
              <a:t>sitnu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mikroplastiku</a:t>
            </a:r>
            <a:endParaRPr lang="en-US" dirty="0">
              <a:effectLst/>
            </a:endParaRPr>
          </a:p>
          <a:p>
            <a:r>
              <a:rPr lang="en-US" dirty="0" err="1">
                <a:effectLst/>
              </a:rPr>
              <a:t>Godišnje</a:t>
            </a:r>
            <a:r>
              <a:rPr lang="en-US" dirty="0">
                <a:effectLst/>
              </a:rPr>
              <a:t> u </a:t>
            </a:r>
            <a:r>
              <a:rPr lang="en-US" dirty="0" err="1">
                <a:effectLst/>
              </a:rPr>
              <a:t>oceane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baci</a:t>
            </a:r>
            <a:r>
              <a:rPr lang="en-US" dirty="0">
                <a:effectLst/>
              </a:rPr>
              <a:t> se </a:t>
            </a:r>
            <a:r>
              <a:rPr lang="en-US" dirty="0" err="1">
                <a:effectLst/>
              </a:rPr>
              <a:t>preko</a:t>
            </a:r>
            <a:r>
              <a:rPr lang="en-US" dirty="0">
                <a:effectLst/>
              </a:rPr>
              <a:t> 8 </a:t>
            </a:r>
            <a:r>
              <a:rPr lang="en-US" dirty="0" err="1">
                <a:effectLst/>
              </a:rPr>
              <a:t>milijuna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plastičnog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otpada</a:t>
            </a:r>
            <a:r>
              <a:rPr lang="en-US" dirty="0">
                <a:effectLst/>
              </a:rPr>
              <a:t> koji </a:t>
            </a:r>
            <a:r>
              <a:rPr lang="en-US" dirty="0" err="1">
                <a:effectLst/>
              </a:rPr>
              <a:t>ubija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morske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životinje</a:t>
            </a:r>
            <a:endParaRPr lang="en-US" dirty="0">
              <a:effectLst/>
            </a:endParaRPr>
          </a:p>
          <a:p>
            <a:r>
              <a:rPr lang="en-US" dirty="0" err="1">
                <a:effectLst/>
              </a:rPr>
              <a:t>Čestice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mikroplastike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danas</a:t>
            </a:r>
            <a:r>
              <a:rPr lang="en-US" dirty="0">
                <a:effectLst/>
              </a:rPr>
              <a:t> se </a:t>
            </a:r>
            <a:r>
              <a:rPr lang="en-US" dirty="0" err="1">
                <a:effectLst/>
              </a:rPr>
              <a:t>nalaze</a:t>
            </a:r>
            <a:r>
              <a:rPr lang="en-US" dirty="0">
                <a:effectLst/>
              </a:rPr>
              <a:t> u </a:t>
            </a:r>
            <a:r>
              <a:rPr lang="en-US" dirty="0" err="1">
                <a:effectLst/>
              </a:rPr>
              <a:t>našoj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vodi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hrani</a:t>
            </a:r>
            <a:r>
              <a:rPr lang="en-US" dirty="0">
                <a:effectLst/>
              </a:rPr>
              <a:t>, pa </a:t>
            </a:r>
            <a:r>
              <a:rPr lang="en-US" dirty="0" err="1">
                <a:effectLst/>
              </a:rPr>
              <a:t>čak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u </a:t>
            </a:r>
            <a:r>
              <a:rPr lang="en-US" dirty="0" err="1">
                <a:effectLst/>
              </a:rPr>
              <a:t>ljudskom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tijelu</a:t>
            </a:r>
            <a:endParaRPr lang="en-US" dirty="0">
              <a:effectLst/>
            </a:endParaRPr>
          </a:p>
          <a:p>
            <a:r>
              <a:rPr lang="en-US" dirty="0" err="1">
                <a:effectLst/>
              </a:rPr>
              <a:t>Glavni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cilj</a:t>
            </a:r>
            <a:r>
              <a:rPr lang="en-US" dirty="0">
                <a:effectLst/>
              </a:rPr>
              <a:t> je </a:t>
            </a:r>
            <a:r>
              <a:rPr lang="en-US" dirty="0" err="1">
                <a:effectLst/>
              </a:rPr>
              <a:t>smanjenje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proizvodnje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jednokratne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plastike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radi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zdravlja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ljudi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planeta</a:t>
            </a:r>
            <a:endParaRPr lang="en-US" dirty="0">
              <a:effectLst/>
            </a:endParaRPr>
          </a:p>
          <a:p>
            <a:endParaRPr lang="en-US" dirty="0"/>
          </a:p>
        </p:txBody>
      </p:sp>
      <p:pic>
        <p:nvPicPr>
          <p:cNvPr id="4098" name="Picture 2" descr="Zelena morska kornjača guta plastiku koja nalikuje njenoj prirodnoj hrani -  Impuls Portal">
            <a:extLst>
              <a:ext uri="{FF2B5EF4-FFF2-40B4-BE49-F238E27FC236}">
                <a16:creationId xmlns:a16="http://schemas.microsoft.com/office/drawing/2014/main" id="{47E8F705-5015-8353-0541-839EF0D21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981" y="2831690"/>
            <a:ext cx="3920644" cy="2599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422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B4307-32B6-94E1-9163-D36133A7E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ZANIMLJIVOSTI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DB9BD-CD95-CDAC-CCC3-658326862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>
                <a:effectLst/>
              </a:rPr>
              <a:t>Više</a:t>
            </a:r>
            <a:r>
              <a:rPr lang="en-US" dirty="0">
                <a:effectLst/>
              </a:rPr>
              <a:t> od </a:t>
            </a:r>
            <a:r>
              <a:rPr lang="en-US" b="1" dirty="0">
                <a:effectLst/>
              </a:rPr>
              <a:t>50% </a:t>
            </a:r>
            <a:r>
              <a:rPr lang="en-US" b="1" dirty="0" err="1">
                <a:effectLst/>
              </a:rPr>
              <a:t>kisika</a:t>
            </a:r>
            <a:r>
              <a:rPr lang="en-US" dirty="0">
                <a:effectLst/>
              </a:rPr>
              <a:t> koji </a:t>
            </a:r>
            <a:r>
              <a:rPr lang="en-US" dirty="0" err="1">
                <a:effectLst/>
              </a:rPr>
              <a:t>udišemo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zapravo</a:t>
            </a:r>
            <a:r>
              <a:rPr lang="en-US" dirty="0">
                <a:effectLst/>
              </a:rPr>
              <a:t> ne </a:t>
            </a:r>
            <a:r>
              <a:rPr lang="en-US" dirty="0" err="1">
                <a:effectLst/>
              </a:rPr>
              <a:t>proizvode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šume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već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oceanski</a:t>
            </a:r>
            <a:r>
              <a:rPr lang="en-US" dirty="0">
                <a:effectLst/>
              </a:rPr>
              <a:t> plankton</a:t>
            </a:r>
          </a:p>
          <a:p>
            <a:r>
              <a:rPr lang="en-US" dirty="0">
                <a:effectLst/>
              </a:rPr>
              <a:t>Neka </a:t>
            </a:r>
            <a:r>
              <a:rPr lang="en-US" dirty="0" err="1">
                <a:effectLst/>
              </a:rPr>
              <a:t>stabla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Zemlji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preko</a:t>
            </a:r>
            <a:r>
              <a:rPr lang="en-US" dirty="0">
                <a:effectLst/>
              </a:rPr>
              <a:t> </a:t>
            </a:r>
            <a:r>
              <a:rPr lang="en-US" b="1" dirty="0">
                <a:effectLst/>
              </a:rPr>
              <a:t>4.800 </a:t>
            </a:r>
            <a:r>
              <a:rPr lang="en-US" b="1" dirty="0" err="1">
                <a:effectLst/>
              </a:rPr>
              <a:t>godina</a:t>
            </a:r>
            <a:r>
              <a:rPr lang="en-US" dirty="0">
                <a:effectLst/>
              </a:rPr>
              <a:t> – </a:t>
            </a:r>
            <a:r>
              <a:rPr lang="en-US" dirty="0" err="1">
                <a:effectLst/>
              </a:rPr>
              <a:t>bila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živa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prije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nego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što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izgrađene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piramide</a:t>
            </a:r>
            <a:endParaRPr lang="en-US" dirty="0">
              <a:effectLst/>
            </a:endParaRPr>
          </a:p>
          <a:p>
            <a:r>
              <a:rPr lang="en-US" dirty="0">
                <a:effectLst/>
              </a:rPr>
              <a:t>Kad bi "</a:t>
            </a:r>
            <a:r>
              <a:rPr lang="en-US" dirty="0" err="1">
                <a:effectLst/>
              </a:rPr>
              <a:t>bačena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hrana</a:t>
            </a:r>
            <a:r>
              <a:rPr lang="en-US" dirty="0">
                <a:effectLst/>
              </a:rPr>
              <a:t>" </a:t>
            </a:r>
            <a:r>
              <a:rPr lang="en-US" dirty="0" err="1">
                <a:effectLst/>
              </a:rPr>
              <a:t>bila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država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bila</a:t>
            </a:r>
            <a:r>
              <a:rPr lang="en-US" dirty="0">
                <a:effectLst/>
              </a:rPr>
              <a:t> bi </a:t>
            </a:r>
            <a:r>
              <a:rPr lang="en-US" b="1" dirty="0" err="1">
                <a:effectLst/>
              </a:rPr>
              <a:t>treći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najveći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zagađivač</a:t>
            </a:r>
            <a:r>
              <a:rPr lang="en-US" dirty="0">
                <a:effectLst/>
              </a:rPr>
              <a:t> </a:t>
            </a:r>
            <a:r>
              <a:rPr lang="en-US" dirty="0" err="1">
                <a:effectLst/>
              </a:rPr>
              <a:t>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svijetu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odmah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iza</a:t>
            </a:r>
            <a:r>
              <a:rPr lang="en-US" dirty="0">
                <a:effectLst/>
              </a:rPr>
              <a:t> SAD-a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Kine)</a:t>
            </a:r>
          </a:p>
          <a:p>
            <a:r>
              <a:rPr lang="en-US" dirty="0">
                <a:effectLst/>
              </a:rPr>
              <a:t>Da bi </a:t>
            </a:r>
            <a:r>
              <a:rPr lang="en-US" dirty="0" err="1">
                <a:effectLst/>
              </a:rPr>
              <a:t>proizvele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samo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kilograma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meda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pčele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moraju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posjetiti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čak</a:t>
            </a:r>
            <a:r>
              <a:rPr lang="en-US" dirty="0">
                <a:effectLst/>
              </a:rPr>
              <a:t> </a:t>
            </a:r>
            <a:r>
              <a:rPr lang="en-US" b="1" dirty="0">
                <a:effectLst/>
              </a:rPr>
              <a:t>2 </a:t>
            </a:r>
            <a:r>
              <a:rPr lang="en-US" b="1" dirty="0" err="1">
                <a:effectLst/>
              </a:rPr>
              <a:t>milijuna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cvjetova</a:t>
            </a:r>
            <a:endParaRPr lang="en-US" dirty="0">
              <a:effectLst/>
            </a:endParaRPr>
          </a:p>
          <a:p>
            <a:r>
              <a:rPr lang="en-US" dirty="0">
                <a:effectLst/>
              </a:rPr>
              <a:t>Za </a:t>
            </a:r>
            <a:r>
              <a:rPr lang="en-US" dirty="0" err="1">
                <a:effectLst/>
              </a:rPr>
              <a:t>proizvodnju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samo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jednog</a:t>
            </a:r>
            <a:r>
              <a:rPr lang="en-US" dirty="0">
                <a:effectLst/>
              </a:rPr>
              <a:t> para </a:t>
            </a:r>
            <a:r>
              <a:rPr lang="en-US" dirty="0" err="1">
                <a:effectLst/>
              </a:rPr>
              <a:t>traperica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potroši</a:t>
            </a:r>
            <a:r>
              <a:rPr lang="en-US" dirty="0">
                <a:effectLst/>
              </a:rPr>
              <a:t> se </a:t>
            </a:r>
            <a:r>
              <a:rPr lang="en-US" dirty="0" err="1">
                <a:effectLst/>
              </a:rPr>
              <a:t>oko</a:t>
            </a:r>
            <a:r>
              <a:rPr lang="en-US" dirty="0">
                <a:effectLst/>
              </a:rPr>
              <a:t> </a:t>
            </a:r>
            <a:r>
              <a:rPr lang="en-US" b="1" dirty="0">
                <a:effectLst/>
              </a:rPr>
              <a:t>7.500 </a:t>
            </a:r>
            <a:r>
              <a:rPr lang="en-US" b="1" dirty="0" err="1">
                <a:effectLst/>
              </a:rPr>
              <a:t>litara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vode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što</a:t>
            </a:r>
            <a:r>
              <a:rPr lang="en-US" dirty="0">
                <a:effectLst/>
              </a:rPr>
              <a:t> je </a:t>
            </a:r>
            <a:r>
              <a:rPr lang="en-US" dirty="0" err="1">
                <a:effectLst/>
              </a:rPr>
              <a:t>dovoljno</a:t>
            </a:r>
            <a:r>
              <a:rPr lang="en-US" dirty="0">
                <a:effectLst/>
              </a:rPr>
              <a:t> da </a:t>
            </a:r>
            <a:r>
              <a:rPr lang="en-US" dirty="0" err="1">
                <a:effectLst/>
              </a:rPr>
              <a:t>jedna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osoba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pije</a:t>
            </a:r>
            <a:r>
              <a:rPr lang="en-US" dirty="0">
                <a:effectLst/>
              </a:rPr>
              <a:t> 7 </a:t>
            </a:r>
            <a:r>
              <a:rPr lang="en-US" dirty="0" err="1">
                <a:effectLst/>
              </a:rPr>
              <a:t>godina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087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95A8D-8482-7C84-E403-CC022A9BD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err="1"/>
              <a:t>Što</a:t>
            </a:r>
            <a:r>
              <a:rPr lang="en-US" sz="4800" dirty="0"/>
              <a:t> </a:t>
            </a:r>
            <a:r>
              <a:rPr lang="en-US" sz="4800" dirty="0" err="1"/>
              <a:t>smo</a:t>
            </a:r>
            <a:r>
              <a:rPr lang="en-US" sz="4800" dirty="0"/>
              <a:t> </a:t>
            </a:r>
            <a:r>
              <a:rPr lang="en-US" sz="4800" dirty="0" err="1"/>
              <a:t>naučili</a:t>
            </a:r>
            <a:r>
              <a:rPr lang="hr-HR" sz="4800" dirty="0"/>
              <a:t>?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B4366-B34B-135B-8B6C-9E0FD84FB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219" y="1935921"/>
            <a:ext cx="7177338" cy="4228905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effectLst/>
              </a:rPr>
              <a:t>Dan </a:t>
            </a:r>
            <a:r>
              <a:rPr lang="en-US" dirty="0" err="1">
                <a:effectLst/>
              </a:rPr>
              <a:t>planeta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Zemlje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uči</a:t>
            </a:r>
            <a:r>
              <a:rPr lang="en-US" dirty="0">
                <a:effectLst/>
              </a:rPr>
              <a:t> da </a:t>
            </a:r>
            <a:r>
              <a:rPr lang="en-US" dirty="0" err="1">
                <a:effectLst/>
              </a:rPr>
              <a:t>naši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svakodnevni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izbori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otpad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energija</a:t>
            </a:r>
            <a:r>
              <a:rPr lang="en-US" dirty="0">
                <a:effectLst/>
              </a:rPr>
              <a:t>) </a:t>
            </a:r>
            <a:r>
              <a:rPr lang="en-US" dirty="0" err="1">
                <a:effectLst/>
              </a:rPr>
              <a:t>oblikuju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izgled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svijeta</a:t>
            </a:r>
            <a:r>
              <a:rPr lang="en-US" dirty="0">
                <a:effectLst/>
              </a:rPr>
              <a:t> u </a:t>
            </a:r>
            <a:r>
              <a:rPr lang="en-US" dirty="0" err="1">
                <a:effectLst/>
              </a:rPr>
              <a:t>kojem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ćemo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živjeti</a:t>
            </a:r>
            <a:r>
              <a:rPr lang="en-US" dirty="0">
                <a:effectLst/>
              </a:rPr>
              <a:t>  </a:t>
            </a:r>
          </a:p>
          <a:p>
            <a:r>
              <a:rPr lang="en-US" dirty="0" err="1">
                <a:effectLst/>
              </a:rPr>
              <a:t>Naši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izvori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pitke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vode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hrane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čistog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zraka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nisu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nepresušni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moramo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čuvati</a:t>
            </a:r>
            <a:endParaRPr lang="en-US" dirty="0">
              <a:effectLst/>
            </a:endParaRPr>
          </a:p>
          <a:p>
            <a:r>
              <a:rPr lang="en-US" dirty="0" err="1">
                <a:effectLst/>
              </a:rPr>
              <a:t>Smanjenjem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zagađenja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izravno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smanjujemo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broj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bolesti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uzrokovanih</a:t>
            </a:r>
            <a:r>
              <a:rPr lang="en-US" dirty="0">
                <a:effectLst/>
              </a:rPr>
              <a:t> </a:t>
            </a:r>
            <a:r>
              <a:rPr lang="hr-HR" dirty="0">
                <a:effectLst/>
              </a:rPr>
              <a:t>onečišćenim </a:t>
            </a:r>
            <a:r>
              <a:rPr lang="en-US" dirty="0" err="1">
                <a:effectLst/>
              </a:rPr>
              <a:t>zrakom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mikroplastikom</a:t>
            </a:r>
            <a:endParaRPr lang="en-US" dirty="0">
              <a:effectLst/>
            </a:endParaRPr>
          </a:p>
          <a:p>
            <a:r>
              <a:rPr lang="en-US" dirty="0">
                <a:effectLst/>
              </a:rPr>
              <a:t> Ovo je problem koji ne </a:t>
            </a:r>
            <a:r>
              <a:rPr lang="en-US" dirty="0" err="1">
                <a:effectLst/>
              </a:rPr>
              <a:t>može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riješiti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jedna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osoba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ili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država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već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zahtijeva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dogovor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cijelog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svijeta</a:t>
            </a:r>
            <a:endParaRPr lang="en-US" dirty="0">
              <a:effectLst/>
            </a:endParaRPr>
          </a:p>
          <a:p>
            <a:r>
              <a:rPr lang="en-US" dirty="0">
                <a:effectLst/>
              </a:rPr>
              <a:t>Tema je </a:t>
            </a:r>
            <a:r>
              <a:rPr lang="en-US" dirty="0" err="1">
                <a:effectLst/>
              </a:rPr>
              <a:t>važna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zato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što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promjene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koje</a:t>
            </a:r>
            <a:r>
              <a:rPr lang="en-US" dirty="0">
                <a:effectLst/>
              </a:rPr>
              <a:t> </a:t>
            </a:r>
            <a:r>
              <a:rPr lang="hr-HR" dirty="0">
                <a:effectLst/>
              </a:rPr>
              <a:t>uvodimo </a:t>
            </a:r>
            <a:r>
              <a:rPr lang="en-US" dirty="0" err="1">
                <a:effectLst/>
              </a:rPr>
              <a:t>danas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direktno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utječu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kvalitetu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života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naše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generacije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onih</a:t>
            </a:r>
            <a:r>
              <a:rPr lang="en-US" dirty="0">
                <a:effectLst/>
              </a:rPr>
              <a:t> koji </a:t>
            </a:r>
            <a:r>
              <a:rPr lang="en-US" dirty="0" err="1">
                <a:effectLst/>
              </a:rPr>
              <a:t>dolaze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nakon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nas</a:t>
            </a:r>
            <a:endParaRPr lang="en-US" dirty="0">
              <a:effectLst/>
            </a:endParaRPr>
          </a:p>
          <a:p>
            <a:endParaRPr lang="en-US" dirty="0"/>
          </a:p>
        </p:txBody>
      </p:sp>
      <p:pic>
        <p:nvPicPr>
          <p:cNvPr id="5124" name="Picture 4" descr="Obilježili smo Dan planeta Zemlje | Prva privatna gimnazija">
            <a:extLst>
              <a:ext uri="{FF2B5EF4-FFF2-40B4-BE49-F238E27FC236}">
                <a16:creationId xmlns:a16="http://schemas.microsoft.com/office/drawing/2014/main" id="{FF10CE6D-DF35-51AF-A0A2-64DD9466B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40" y="2732826"/>
            <a:ext cx="3560967" cy="2339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450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6D8C60"/>
      </a:dk2>
      <a:lt2>
        <a:srgbClr val="B1D7A1"/>
      </a:lt2>
      <a:accent1>
        <a:srgbClr val="81B992"/>
      </a:accent1>
      <a:accent2>
        <a:srgbClr val="9ABC65"/>
      </a:accent2>
      <a:accent3>
        <a:srgbClr val="BDB564"/>
      </a:accent3>
      <a:accent4>
        <a:srgbClr val="BD8964"/>
      </a:accent4>
      <a:accent5>
        <a:srgbClr val="BD6466"/>
      </a:accent5>
      <a:accent6>
        <a:srgbClr val="64A4BD"/>
      </a:accent6>
      <a:hlink>
        <a:srgbClr val="8CCC71"/>
      </a:hlink>
      <a:folHlink>
        <a:srgbClr val="A4C795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4539428D-6454-4FE6-B992-2D59F0AC2F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104</TotalTime>
  <Words>624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Bookman Old Style</vt:lpstr>
      <vt:lpstr>Rockwell</vt:lpstr>
      <vt:lpstr>Damask</vt:lpstr>
      <vt:lpstr>22. 4.  MEĐUNARODNI DAN PLANETA ZEMLJE</vt:lpstr>
      <vt:lpstr>DAN PLANETA ZEMLJE</vt:lpstr>
      <vt:lpstr>POVIJEST </vt:lpstr>
      <vt:lpstr>GLAVNI PROBLEMI </vt:lpstr>
      <vt:lpstr>KLIMATSKE PROMJENE</vt:lpstr>
      <vt:lpstr>Nestanak staništa i izumiranje vrste</vt:lpstr>
      <vt:lpstr>Planeta protiv plastike</vt:lpstr>
      <vt:lpstr>ZANIMLJIVOSTI</vt:lpstr>
      <vt:lpstr>Što smo naučili?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MIA GRGURIĆ</dc:creator>
  <cp:lastModifiedBy>Katarina Lukas</cp:lastModifiedBy>
  <cp:revision>8</cp:revision>
  <dcterms:created xsi:type="dcterms:W3CDTF">2026-04-19T11:48:13Z</dcterms:created>
  <dcterms:modified xsi:type="dcterms:W3CDTF">2026-04-22T06:07:31Z</dcterms:modified>
</cp:coreProperties>
</file>