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92" d="100"/>
          <a:sy n="92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F9F83F-2A78-4C13-8D19-0AAD85615541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D221DC-A746-4086-B060-EBDAAE61BECF}">
      <dgm:prSet custT="1"/>
      <dgm:spPr/>
      <dgm:t>
        <a:bodyPr/>
        <a:lstStyle/>
        <a:p>
          <a:pPr algn="ctr"/>
          <a:r>
            <a:rPr lang="en-US" sz="54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Mudre</a:t>
          </a:r>
          <a:r>
            <a:rPr lang="en-US" sz="5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54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izreke</a:t>
          </a:r>
          <a:r>
            <a:rPr lang="en-US" sz="5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o </a:t>
          </a:r>
          <a:r>
            <a:rPr lang="en-US" sz="54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zdravlju</a:t>
          </a:r>
          <a:endParaRPr lang="hr-HR" sz="54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endParaRPr lang="en-US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A8DA61-037A-4197-AD37-CCF49628F181}" type="parTrans" cxnId="{2303CAA3-3EDC-4AA3-BDA0-490A719C974E}">
      <dgm:prSet/>
      <dgm:spPr/>
      <dgm:t>
        <a:bodyPr/>
        <a:lstStyle/>
        <a:p>
          <a:endParaRPr lang="en-US"/>
        </a:p>
      </dgm:t>
    </dgm:pt>
    <dgm:pt modelId="{E6DF043E-5A9B-489B-A4F0-E6A1C0620ACE}" type="sibTrans" cxnId="{2303CAA3-3EDC-4AA3-BDA0-490A719C974E}">
      <dgm:prSet/>
      <dgm:spPr/>
      <dgm:t>
        <a:bodyPr/>
        <a:lstStyle/>
        <a:p>
          <a:endParaRPr lang="en-US"/>
        </a:p>
      </dgm:t>
    </dgm:pt>
    <dgm:pt modelId="{E542FB75-00E3-46FF-8B14-FBF5B88AB1F1}">
      <dgm:prSet custT="1"/>
      <dgm:spPr/>
      <dgm:t>
        <a:bodyPr/>
        <a:lstStyle/>
        <a:p>
          <a:pPr algn="l"/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Najbolji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je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liječnik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onaj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koji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zna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svoje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zdravlje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čuvati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Narodna</a:t>
          </a:r>
          <a:r>
            <a:rPr lang="en-US" sz="11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izreka</a:t>
          </a:r>
          <a:endParaRPr lang="en-US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B21B06-F184-4848-87AA-E5E296D1C23C}" type="parTrans" cxnId="{D4688FDB-43E1-4375-BB3E-25BC12C60A8B}">
      <dgm:prSet/>
      <dgm:spPr/>
      <dgm:t>
        <a:bodyPr/>
        <a:lstStyle/>
        <a:p>
          <a:endParaRPr lang="en-US"/>
        </a:p>
      </dgm:t>
    </dgm:pt>
    <dgm:pt modelId="{2DD6DB40-04CB-4145-8445-F7C731E00440}" type="sibTrans" cxnId="{D4688FDB-43E1-4375-BB3E-25BC12C60A8B}">
      <dgm:prSet/>
      <dgm:spPr/>
      <dgm:t>
        <a:bodyPr/>
        <a:lstStyle/>
        <a:p>
          <a:endParaRPr lang="en-US"/>
        </a:p>
      </dgm:t>
    </dgm:pt>
    <dgm:pt modelId="{9B87638F-7A7C-4595-8C02-5653E3F53374}">
      <dgm:prSet custT="1"/>
      <dgm:spPr/>
      <dgm:t>
        <a:bodyPr/>
        <a:lstStyle/>
        <a:p>
          <a:pPr algn="l"/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Mens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sana in corpore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sano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duh u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zdravome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tijelu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Latinska</a:t>
          </a:r>
          <a:r>
            <a:rPr lang="en-US" sz="11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izreka</a:t>
          </a:r>
          <a:endParaRPr lang="en-US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A63BCA-F4B7-4DC3-8DA2-9610016FA7CA}" type="parTrans" cxnId="{88804862-F23A-4B3A-B852-12A1856B1C45}">
      <dgm:prSet/>
      <dgm:spPr/>
      <dgm:t>
        <a:bodyPr/>
        <a:lstStyle/>
        <a:p>
          <a:endParaRPr lang="en-US"/>
        </a:p>
      </dgm:t>
    </dgm:pt>
    <dgm:pt modelId="{3CFC9B50-3801-477C-96C4-224DA8B4823C}" type="sibTrans" cxnId="{88804862-F23A-4B3A-B852-12A1856B1C45}">
      <dgm:prSet/>
      <dgm:spPr/>
      <dgm:t>
        <a:bodyPr/>
        <a:lstStyle/>
        <a:p>
          <a:endParaRPr lang="en-US"/>
        </a:p>
      </dgm:t>
    </dgm:pt>
    <dgm:pt modelId="{2EFDB7E2-C8A6-4B4D-A50A-353D05C94C4D}">
      <dgm:prSet custT="1"/>
      <dgm:spPr/>
      <dgm:t>
        <a:bodyPr/>
        <a:lstStyle/>
        <a:p>
          <a:pPr algn="l"/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Ljudi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troše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zdravlje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da bi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zaradili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novac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, a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onda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troše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novac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da bi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došli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do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zdravlja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Nepoznati</a:t>
          </a:r>
          <a:r>
            <a:rPr lang="en-US" sz="11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autor</a:t>
          </a:r>
          <a:endParaRPr lang="en-US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D945FF-4797-4EB7-B6A8-41DEF38149E7}" type="parTrans" cxnId="{FFCFEDD7-2C6F-4796-9667-DF4762EDDFC7}">
      <dgm:prSet/>
      <dgm:spPr/>
      <dgm:t>
        <a:bodyPr/>
        <a:lstStyle/>
        <a:p>
          <a:endParaRPr lang="en-US"/>
        </a:p>
      </dgm:t>
    </dgm:pt>
    <dgm:pt modelId="{16EA7437-F1E6-4E6A-80DB-66BC26153F00}" type="sibTrans" cxnId="{FFCFEDD7-2C6F-4796-9667-DF4762EDDFC7}">
      <dgm:prSet/>
      <dgm:spPr/>
      <dgm:t>
        <a:bodyPr/>
        <a:lstStyle/>
        <a:p>
          <a:endParaRPr lang="en-US"/>
        </a:p>
      </dgm:t>
    </dgm:pt>
    <dgm:pt modelId="{92CE87CE-ECD0-4A68-9B12-28BE3DC23569}">
      <dgm:prSet custT="1"/>
      <dgm:spPr/>
      <dgm:t>
        <a:bodyPr/>
        <a:lstStyle/>
        <a:p>
          <a:pPr algn="l"/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Bolje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sluga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nego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bolestan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mudrac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1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Hrvatska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narodna</a:t>
          </a:r>
          <a:r>
            <a:rPr lang="en-US" sz="11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izreka</a:t>
          </a:r>
          <a:endParaRPr lang="en-US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516054-052D-41F6-94E5-7B8B4FF3BEB8}" type="parTrans" cxnId="{08C83F0A-DAA5-4255-A96A-A033E804874D}">
      <dgm:prSet/>
      <dgm:spPr/>
      <dgm:t>
        <a:bodyPr/>
        <a:lstStyle/>
        <a:p>
          <a:endParaRPr lang="en-US"/>
        </a:p>
      </dgm:t>
    </dgm:pt>
    <dgm:pt modelId="{AE098905-4331-42B7-AA43-C10524D7668F}" type="sibTrans" cxnId="{08C83F0A-DAA5-4255-A96A-A033E804874D}">
      <dgm:prSet/>
      <dgm:spPr/>
      <dgm:t>
        <a:bodyPr/>
        <a:lstStyle/>
        <a:p>
          <a:endParaRPr lang="en-US"/>
        </a:p>
      </dgm:t>
    </dgm:pt>
    <dgm:pt modelId="{A0E4E83C-1193-4FBF-8B82-E75B2185D50F}">
      <dgm:prSet custT="1"/>
      <dgm:spPr/>
      <dgm:t>
        <a:bodyPr/>
        <a:lstStyle/>
        <a:p>
          <a:pPr algn="l"/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Zdravlje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se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lako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gubi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, a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teško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stječe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1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Hrvatska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narodna</a:t>
          </a:r>
          <a:r>
            <a:rPr lang="en-US" sz="11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izreka</a:t>
          </a:r>
          <a:endParaRPr lang="en-US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26A639-BEF0-4B52-B045-B0610CE661CB}" type="parTrans" cxnId="{B7E12A17-5745-42CC-9B25-3E9BFC56765C}">
      <dgm:prSet/>
      <dgm:spPr/>
      <dgm:t>
        <a:bodyPr/>
        <a:lstStyle/>
        <a:p>
          <a:endParaRPr lang="en-US"/>
        </a:p>
      </dgm:t>
    </dgm:pt>
    <dgm:pt modelId="{A1A1516E-987A-426B-BCC9-45341B777B6E}" type="sibTrans" cxnId="{B7E12A17-5745-42CC-9B25-3E9BFC56765C}">
      <dgm:prSet/>
      <dgm:spPr/>
      <dgm:t>
        <a:bodyPr/>
        <a:lstStyle/>
        <a:p>
          <a:endParaRPr lang="en-US"/>
        </a:p>
      </dgm:t>
    </dgm:pt>
    <dgm:pt modelId="{5D51BB68-F9B0-435B-ADD1-AC4196AD87F2}">
      <dgm:prSet custT="1"/>
      <dgm:spPr/>
      <dgm:t>
        <a:bodyPr/>
        <a:lstStyle/>
        <a:p>
          <a:pPr algn="l"/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Zdravlje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je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veće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bogatstvo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od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pune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kese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1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Hrvatska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narodna</a:t>
          </a:r>
          <a:r>
            <a:rPr lang="en-US" sz="11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izreka</a:t>
          </a:r>
          <a:endParaRPr lang="en-US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2019FB-5F83-4E17-85EA-9B522BAFAC94}" type="parTrans" cxnId="{F8FED6C8-F164-4A0B-B3D0-E05808E1A78B}">
      <dgm:prSet/>
      <dgm:spPr/>
      <dgm:t>
        <a:bodyPr/>
        <a:lstStyle/>
        <a:p>
          <a:endParaRPr lang="en-US"/>
        </a:p>
      </dgm:t>
    </dgm:pt>
    <dgm:pt modelId="{E6ABDAB8-34EB-404C-B3D4-3886282D498B}" type="sibTrans" cxnId="{F8FED6C8-F164-4A0B-B3D0-E05808E1A78B}">
      <dgm:prSet/>
      <dgm:spPr/>
      <dgm:t>
        <a:bodyPr/>
        <a:lstStyle/>
        <a:p>
          <a:endParaRPr lang="en-US"/>
        </a:p>
      </dgm:t>
    </dgm:pt>
    <dgm:pt modelId="{2652A6DB-24A2-475E-823B-3E7190711562}">
      <dgm:prSet custT="1"/>
      <dgm:spPr/>
      <dgm:t>
        <a:bodyPr/>
        <a:lstStyle/>
        <a:p>
          <a:pPr algn="l"/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Dok je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čovjek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voda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mu je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slatka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1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Hrvatska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narodna</a:t>
          </a:r>
          <a:r>
            <a:rPr lang="en-US" sz="11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izreka</a:t>
          </a:r>
          <a:endParaRPr lang="en-US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AADB5A-9BEC-4FB1-AC94-FE56C4590ADE}" type="parTrans" cxnId="{AA4AD70C-B15A-45D3-8409-579D2DDCAA45}">
      <dgm:prSet/>
      <dgm:spPr/>
      <dgm:t>
        <a:bodyPr/>
        <a:lstStyle/>
        <a:p>
          <a:endParaRPr lang="en-US"/>
        </a:p>
      </dgm:t>
    </dgm:pt>
    <dgm:pt modelId="{22377750-9124-45A2-AD06-60194F13087F}" type="sibTrans" cxnId="{AA4AD70C-B15A-45D3-8409-579D2DDCAA45}">
      <dgm:prSet/>
      <dgm:spPr/>
      <dgm:t>
        <a:bodyPr/>
        <a:lstStyle/>
        <a:p>
          <a:endParaRPr lang="en-US"/>
        </a:p>
      </dgm:t>
    </dgm:pt>
    <dgm:pt modelId="{E6248390-8656-4519-A629-F2EEA00F8284}">
      <dgm:prSet custT="1"/>
      <dgm:spPr/>
      <dgm:t>
        <a:bodyPr/>
        <a:lstStyle/>
        <a:p>
          <a:pPr algn="l"/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Tko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je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, taj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godišta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ne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broji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Nepoznati</a:t>
          </a:r>
          <a:r>
            <a:rPr lang="en-US" sz="11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autor</a:t>
          </a:r>
          <a:endParaRPr lang="en-US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1186DC-A6EF-441C-9703-9A7E8C9BB54B}" type="parTrans" cxnId="{18254A9E-018F-4448-BA26-C8B74DE6A678}">
      <dgm:prSet/>
      <dgm:spPr/>
      <dgm:t>
        <a:bodyPr/>
        <a:lstStyle/>
        <a:p>
          <a:endParaRPr lang="en-US"/>
        </a:p>
      </dgm:t>
    </dgm:pt>
    <dgm:pt modelId="{5CF281DB-0704-4B6B-8FEA-22FD70C8E383}" type="sibTrans" cxnId="{18254A9E-018F-4448-BA26-C8B74DE6A678}">
      <dgm:prSet/>
      <dgm:spPr/>
      <dgm:t>
        <a:bodyPr/>
        <a:lstStyle/>
        <a:p>
          <a:endParaRPr lang="en-US"/>
        </a:p>
      </dgm:t>
    </dgm:pt>
    <dgm:pt modelId="{8033C4B8-5F24-4ADA-A3C4-F2DCC460676F}">
      <dgm:prSet custT="1"/>
      <dgm:spPr/>
      <dgm:t>
        <a:bodyPr/>
        <a:lstStyle/>
        <a:p>
          <a:pPr algn="l"/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Bolje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je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biti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u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sirotinji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nego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bolestan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u </a:t>
          </a:r>
          <a:r>
            <a:rPr lang="en-US" sz="1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bogatstvu</a:t>
          </a:r>
          <a:r>
            <a:rPr lang="en-US" sz="1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1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Hrvatska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narodna</a:t>
          </a:r>
          <a:r>
            <a:rPr lang="en-US" sz="11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poslovica</a:t>
          </a:r>
          <a:endParaRPr lang="en-US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1F8D6A-A2A3-4318-939E-997B8BB456D1}" type="parTrans" cxnId="{CB35D431-49DB-41AD-81CF-2CF12A2907C1}">
      <dgm:prSet/>
      <dgm:spPr/>
      <dgm:t>
        <a:bodyPr/>
        <a:lstStyle/>
        <a:p>
          <a:endParaRPr lang="en-US"/>
        </a:p>
      </dgm:t>
    </dgm:pt>
    <dgm:pt modelId="{31F67921-5002-498E-A78F-1069DA23D18D}" type="sibTrans" cxnId="{CB35D431-49DB-41AD-81CF-2CF12A2907C1}">
      <dgm:prSet/>
      <dgm:spPr/>
      <dgm:t>
        <a:bodyPr/>
        <a:lstStyle/>
        <a:p>
          <a:endParaRPr lang="en-US"/>
        </a:p>
      </dgm:t>
    </dgm:pt>
    <dgm:pt modelId="{AB1FF481-CB49-43AA-8B2B-9B5B3A81F70A}" type="pres">
      <dgm:prSet presAssocID="{18F9F83F-2A78-4C13-8D19-0AAD85615541}" presName="cycle" presStyleCnt="0">
        <dgm:presLayoutVars>
          <dgm:dir/>
          <dgm:resizeHandles val="exact"/>
        </dgm:presLayoutVars>
      </dgm:prSet>
      <dgm:spPr/>
    </dgm:pt>
    <dgm:pt modelId="{8138CD44-AA84-45A8-AAE0-D35914760892}" type="pres">
      <dgm:prSet presAssocID="{65D221DC-A746-4086-B060-EBDAAE61BECF}" presName="node" presStyleLbl="revTx" presStyleIdx="0" presStyleCnt="1" custScaleY="118303">
        <dgm:presLayoutVars>
          <dgm:bulletEnabled val="1"/>
        </dgm:presLayoutVars>
      </dgm:prSet>
      <dgm:spPr/>
    </dgm:pt>
  </dgm:ptLst>
  <dgm:cxnLst>
    <dgm:cxn modelId="{D1051902-AA81-44F4-B9A8-B9D4E1569AAD}" type="presOf" srcId="{2EFDB7E2-C8A6-4B4D-A50A-353D05C94C4D}" destId="{8138CD44-AA84-45A8-AAE0-D35914760892}" srcOrd="0" destOrd="3" presId="urn:microsoft.com/office/officeart/2005/8/layout/cycle1"/>
    <dgm:cxn modelId="{08C83F0A-DAA5-4255-A96A-A033E804874D}" srcId="{65D221DC-A746-4086-B060-EBDAAE61BECF}" destId="{92CE87CE-ECD0-4A68-9B12-28BE3DC23569}" srcOrd="3" destOrd="0" parTransId="{02516054-052D-41F6-94E5-7B8B4FF3BEB8}" sibTransId="{AE098905-4331-42B7-AA43-C10524D7668F}"/>
    <dgm:cxn modelId="{AA4AD70C-B15A-45D3-8409-579D2DDCAA45}" srcId="{65D221DC-A746-4086-B060-EBDAAE61BECF}" destId="{2652A6DB-24A2-475E-823B-3E7190711562}" srcOrd="6" destOrd="0" parTransId="{23AADB5A-9BEC-4FB1-AC94-FE56C4590ADE}" sibTransId="{22377750-9124-45A2-AD06-60194F13087F}"/>
    <dgm:cxn modelId="{6D3A4310-FB18-4FB2-8359-A7644847E1FC}" type="presOf" srcId="{8033C4B8-5F24-4ADA-A3C4-F2DCC460676F}" destId="{8138CD44-AA84-45A8-AAE0-D35914760892}" srcOrd="0" destOrd="9" presId="urn:microsoft.com/office/officeart/2005/8/layout/cycle1"/>
    <dgm:cxn modelId="{7C9B7A14-8018-48EB-9B8E-11D436611A1F}" type="presOf" srcId="{18F9F83F-2A78-4C13-8D19-0AAD85615541}" destId="{AB1FF481-CB49-43AA-8B2B-9B5B3A81F70A}" srcOrd="0" destOrd="0" presId="urn:microsoft.com/office/officeart/2005/8/layout/cycle1"/>
    <dgm:cxn modelId="{B7E12A17-5745-42CC-9B25-3E9BFC56765C}" srcId="{65D221DC-A746-4086-B060-EBDAAE61BECF}" destId="{A0E4E83C-1193-4FBF-8B82-E75B2185D50F}" srcOrd="4" destOrd="0" parTransId="{EB26A639-BEF0-4B52-B045-B0610CE661CB}" sibTransId="{A1A1516E-987A-426B-BCC9-45341B777B6E}"/>
    <dgm:cxn modelId="{CB35D431-49DB-41AD-81CF-2CF12A2907C1}" srcId="{65D221DC-A746-4086-B060-EBDAAE61BECF}" destId="{8033C4B8-5F24-4ADA-A3C4-F2DCC460676F}" srcOrd="8" destOrd="0" parTransId="{371F8D6A-A2A3-4318-939E-997B8BB456D1}" sibTransId="{31F67921-5002-498E-A78F-1069DA23D18D}"/>
    <dgm:cxn modelId="{34B0BE40-64B3-4794-B1DC-069FBE284A27}" type="presOf" srcId="{E6248390-8656-4519-A629-F2EEA00F8284}" destId="{8138CD44-AA84-45A8-AAE0-D35914760892}" srcOrd="0" destOrd="8" presId="urn:microsoft.com/office/officeart/2005/8/layout/cycle1"/>
    <dgm:cxn modelId="{62CDBB61-CF16-4D75-A43D-907831BFDA6C}" type="presOf" srcId="{A0E4E83C-1193-4FBF-8B82-E75B2185D50F}" destId="{8138CD44-AA84-45A8-AAE0-D35914760892}" srcOrd="0" destOrd="5" presId="urn:microsoft.com/office/officeart/2005/8/layout/cycle1"/>
    <dgm:cxn modelId="{88804862-F23A-4B3A-B852-12A1856B1C45}" srcId="{65D221DC-A746-4086-B060-EBDAAE61BECF}" destId="{9B87638F-7A7C-4595-8C02-5653E3F53374}" srcOrd="1" destOrd="0" parTransId="{4FA63BCA-F4B7-4DC3-8DA2-9610016FA7CA}" sibTransId="{3CFC9B50-3801-477C-96C4-224DA8B4823C}"/>
    <dgm:cxn modelId="{5A7CC24E-F3AA-4440-94BB-8B9936185774}" type="presOf" srcId="{9B87638F-7A7C-4595-8C02-5653E3F53374}" destId="{8138CD44-AA84-45A8-AAE0-D35914760892}" srcOrd="0" destOrd="2" presId="urn:microsoft.com/office/officeart/2005/8/layout/cycle1"/>
    <dgm:cxn modelId="{A0BCE58D-12EC-4622-96FB-2BC98B06DCFD}" type="presOf" srcId="{65D221DC-A746-4086-B060-EBDAAE61BECF}" destId="{8138CD44-AA84-45A8-AAE0-D35914760892}" srcOrd="0" destOrd="0" presId="urn:microsoft.com/office/officeart/2005/8/layout/cycle1"/>
    <dgm:cxn modelId="{164FB79D-561C-4D7D-9E56-4592B14EE866}" type="presOf" srcId="{5D51BB68-F9B0-435B-ADD1-AC4196AD87F2}" destId="{8138CD44-AA84-45A8-AAE0-D35914760892}" srcOrd="0" destOrd="6" presId="urn:microsoft.com/office/officeart/2005/8/layout/cycle1"/>
    <dgm:cxn modelId="{18254A9E-018F-4448-BA26-C8B74DE6A678}" srcId="{65D221DC-A746-4086-B060-EBDAAE61BECF}" destId="{E6248390-8656-4519-A629-F2EEA00F8284}" srcOrd="7" destOrd="0" parTransId="{171186DC-A6EF-441C-9703-9A7E8C9BB54B}" sibTransId="{5CF281DB-0704-4B6B-8FEA-22FD70C8E383}"/>
    <dgm:cxn modelId="{F57338A1-CD0D-4072-BF13-FCB6D06E9F83}" type="presOf" srcId="{E542FB75-00E3-46FF-8B14-FBF5B88AB1F1}" destId="{8138CD44-AA84-45A8-AAE0-D35914760892}" srcOrd="0" destOrd="1" presId="urn:microsoft.com/office/officeart/2005/8/layout/cycle1"/>
    <dgm:cxn modelId="{2303CAA3-3EDC-4AA3-BDA0-490A719C974E}" srcId="{18F9F83F-2A78-4C13-8D19-0AAD85615541}" destId="{65D221DC-A746-4086-B060-EBDAAE61BECF}" srcOrd="0" destOrd="0" parTransId="{59A8DA61-037A-4197-AD37-CCF49628F181}" sibTransId="{E6DF043E-5A9B-489B-A4F0-E6A1C0620ACE}"/>
    <dgm:cxn modelId="{F8FED6C8-F164-4A0B-B3D0-E05808E1A78B}" srcId="{65D221DC-A746-4086-B060-EBDAAE61BECF}" destId="{5D51BB68-F9B0-435B-ADD1-AC4196AD87F2}" srcOrd="5" destOrd="0" parTransId="{A32019FB-5F83-4E17-85EA-9B522BAFAC94}" sibTransId="{E6ABDAB8-34EB-404C-B3D4-3886282D498B}"/>
    <dgm:cxn modelId="{FFCFEDD7-2C6F-4796-9667-DF4762EDDFC7}" srcId="{65D221DC-A746-4086-B060-EBDAAE61BECF}" destId="{2EFDB7E2-C8A6-4B4D-A50A-353D05C94C4D}" srcOrd="2" destOrd="0" parTransId="{E8D945FF-4797-4EB7-B6A8-41DEF38149E7}" sibTransId="{16EA7437-F1E6-4E6A-80DB-66BC26153F00}"/>
    <dgm:cxn modelId="{8A374BDB-9BAD-45C7-863B-8ED21C13876B}" type="presOf" srcId="{92CE87CE-ECD0-4A68-9B12-28BE3DC23569}" destId="{8138CD44-AA84-45A8-AAE0-D35914760892}" srcOrd="0" destOrd="4" presId="urn:microsoft.com/office/officeart/2005/8/layout/cycle1"/>
    <dgm:cxn modelId="{D4688FDB-43E1-4375-BB3E-25BC12C60A8B}" srcId="{65D221DC-A746-4086-B060-EBDAAE61BECF}" destId="{E542FB75-00E3-46FF-8B14-FBF5B88AB1F1}" srcOrd="0" destOrd="0" parTransId="{07B21B06-F184-4848-87AA-E5E296D1C23C}" sibTransId="{2DD6DB40-04CB-4145-8445-F7C731E00440}"/>
    <dgm:cxn modelId="{F20FCEE2-A1A7-4C20-966B-996BFBB9BE9B}" type="presOf" srcId="{2652A6DB-24A2-475E-823B-3E7190711562}" destId="{8138CD44-AA84-45A8-AAE0-D35914760892}" srcOrd="0" destOrd="7" presId="urn:microsoft.com/office/officeart/2005/8/layout/cycle1"/>
    <dgm:cxn modelId="{CC3CE0F4-0D3D-4CD8-AEAE-6AB9DDFEE8F8}" type="presParOf" srcId="{AB1FF481-CB49-43AA-8B2B-9B5B3A81F70A}" destId="{8138CD44-AA84-45A8-AAE0-D35914760892}" srcOrd="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8CD44-AA84-45A8-AAE0-D35914760892}">
      <dsp:nvSpPr>
        <dsp:cNvPr id="0" name=""/>
        <dsp:cNvSpPr/>
      </dsp:nvSpPr>
      <dsp:spPr>
        <a:xfrm>
          <a:off x="0" y="218950"/>
          <a:ext cx="4606280" cy="5449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Mudre</a:t>
          </a:r>
          <a:r>
            <a:rPr lang="en-US" sz="5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54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izreke</a:t>
          </a:r>
          <a:r>
            <a:rPr lang="en-US" sz="5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o </a:t>
          </a:r>
          <a:r>
            <a:rPr lang="en-US" sz="54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zdravlju</a:t>
          </a:r>
          <a:endParaRPr lang="hr-HR" sz="54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Najbolji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je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liječnik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onaj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koji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zna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svoje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zdravlje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čuvati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Narodna</a:t>
          </a:r>
          <a:r>
            <a:rPr lang="en-US" sz="11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izreka</a:t>
          </a:r>
          <a:endParaRPr lang="en-US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Mens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sana in corpore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sano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duh u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zdravome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tijelu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Latinska</a:t>
          </a:r>
          <a:r>
            <a:rPr lang="en-US" sz="11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izreka</a:t>
          </a:r>
          <a:endParaRPr lang="en-US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Ljudi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troše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zdravlje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da bi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zaradili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novac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a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onda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troše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novac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da bi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došli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do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zdravlja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Nepoznati</a:t>
          </a:r>
          <a:r>
            <a:rPr lang="en-US" sz="11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autor</a:t>
          </a:r>
          <a:endParaRPr lang="en-US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Bolje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sluga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nego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bolestan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mudrac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1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Hrvatska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narodna</a:t>
          </a:r>
          <a:r>
            <a:rPr lang="en-US" sz="11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izreka</a:t>
          </a:r>
          <a:endParaRPr lang="en-US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Zdravlje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se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lako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gubi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a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teško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stječe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1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Hrvatska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narodna</a:t>
          </a:r>
          <a:r>
            <a:rPr lang="en-US" sz="11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izreka</a:t>
          </a:r>
          <a:endParaRPr lang="en-US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Zdravlje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je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veće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bogatstvo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od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pune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kese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1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Hrvatska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narodna</a:t>
          </a:r>
          <a:r>
            <a:rPr lang="en-US" sz="11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izreka</a:t>
          </a:r>
          <a:endParaRPr lang="en-US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Dok je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čovjek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voda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mu je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slatka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1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Hrvatska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narodna</a:t>
          </a:r>
          <a:r>
            <a:rPr lang="en-US" sz="11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izreka</a:t>
          </a:r>
          <a:endParaRPr lang="en-US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Tko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je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taj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godišta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ne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broji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Nepoznati</a:t>
          </a:r>
          <a:r>
            <a:rPr lang="en-US" sz="11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autor</a:t>
          </a:r>
          <a:endParaRPr lang="en-US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Bolje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je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biti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zdrav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u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sirotinji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nego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bolestan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u </a:t>
          </a:r>
          <a:r>
            <a:rPr lang="en-US" sz="18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bogatstvu</a:t>
          </a:r>
          <a:r>
            <a:rPr lang="en-US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1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Hrvatska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narodna</a:t>
          </a:r>
          <a:r>
            <a:rPr lang="en-US" sz="11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poslovica</a:t>
          </a:r>
          <a:endParaRPr lang="en-US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18950"/>
        <a:ext cx="4606280" cy="5449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4/8/2025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98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4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05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0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1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0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4/8/2025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3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85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55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7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55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4/8/2025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01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25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27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 descr="Colourful leaf patterns">
            <a:extLst>
              <a:ext uri="{FF2B5EF4-FFF2-40B4-BE49-F238E27FC236}">
                <a16:creationId xmlns:a16="http://schemas.microsoft.com/office/drawing/2014/main" id="{E36340DD-C2C4-6B1C-048B-C37F507F10C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t="5744" r="-1" b="13878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42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43" name="Oval 30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31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32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33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34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35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36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37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A0979C57-9055-F60E-E807-AC92A6B8E7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2606" y="1122363"/>
            <a:ext cx="7063739" cy="23876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FFFF"/>
                </a:solidFill>
              </a:rPr>
              <a:t>SVJETSKI DAN ZDRAVLJA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3D8D521-BFAE-5F9B-843E-46FF20635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2606" y="3602038"/>
            <a:ext cx="7063739" cy="1655762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FFFF"/>
                </a:solidFill>
              </a:rPr>
              <a:t>Kristina Žuvela,6.b</a:t>
            </a:r>
          </a:p>
          <a:p>
            <a:r>
              <a:rPr lang="hr-HR" dirty="0">
                <a:solidFill>
                  <a:srgbClr val="FFFFFF"/>
                </a:solidFill>
              </a:rPr>
              <a:t>Biološka ekološka grupa</a:t>
            </a:r>
          </a:p>
          <a:p>
            <a:r>
              <a:rPr lang="hr-HR" dirty="0">
                <a:solidFill>
                  <a:srgbClr val="FFFFFF"/>
                </a:solidFill>
              </a:rPr>
              <a:t>2024/2025</a:t>
            </a:r>
          </a:p>
        </p:txBody>
      </p:sp>
    </p:spTree>
    <p:extLst>
      <p:ext uri="{BB962C8B-B14F-4D97-AF65-F5344CB8AC3E}">
        <p14:creationId xmlns:p14="http://schemas.microsoft.com/office/powerpoint/2010/main" val="265537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99B5B3C5-A599-465B-B2B9-866E8B208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25C84982-7DD0-43B1-8A2D-BFA4DF1B4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035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1036" name="Oval 1035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7" name="Oval 1036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8" name="Oval 1037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9" name="Oval 1038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0" name="Oval 1039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1" name="Oval 1040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2" name="Oval 1041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Oval 1042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Oval 1043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5" name="Oval 1044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Freeform: Shape 1045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47" name="Freeform: Shape 1046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48" name="Freeform: Shape 104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49" name="Oval 1048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0" name="Freeform: Shape 1049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 useBgFill="1">
        <p:nvSpPr>
          <p:cNvPr id="1052" name="Rectangle 1051">
            <a:extLst>
              <a:ext uri="{FF2B5EF4-FFF2-40B4-BE49-F238E27FC236}">
                <a16:creationId xmlns:a16="http://schemas.microsoft.com/office/drawing/2014/main" id="{4D47D7CD-06A5-4710-B816-F23F56C52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8058D9C7-7C50-4582-9A60-0569A536A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056" name="decorative circles">
            <a:extLst>
              <a:ext uri="{FF2B5EF4-FFF2-40B4-BE49-F238E27FC236}">
                <a16:creationId xmlns:a16="http://schemas.microsoft.com/office/drawing/2014/main" id="{A5A42520-81F5-4CA6-A7DA-9CD71733A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8627" y="289695"/>
            <a:ext cx="5228154" cy="5966848"/>
            <a:chOff x="6008627" y="289695"/>
            <a:chExt cx="5228154" cy="5966848"/>
          </a:xfrm>
        </p:grpSpPr>
        <p:sp>
          <p:nvSpPr>
            <p:cNvPr id="1057" name="Oval 1056">
              <a:extLst>
                <a:ext uri="{FF2B5EF4-FFF2-40B4-BE49-F238E27FC236}">
                  <a16:creationId xmlns:a16="http://schemas.microsoft.com/office/drawing/2014/main" id="{BDB3C8F9-1E7D-4D3B-A4BF-F97576E5C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43605" y="289695"/>
              <a:ext cx="226735" cy="226735"/>
            </a:xfrm>
            <a:prstGeom prst="ellipse">
              <a:avLst/>
            </a:prstGeom>
            <a:solidFill>
              <a:srgbClr val="9744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8" name="Oval 1057">
              <a:extLst>
                <a:ext uri="{FF2B5EF4-FFF2-40B4-BE49-F238E27FC236}">
                  <a16:creationId xmlns:a16="http://schemas.microsoft.com/office/drawing/2014/main" id="{EB80C13D-6AE8-4D68-9A8B-49B796A67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03560" y="387281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9" name="Oval 1058">
              <a:extLst>
                <a:ext uri="{FF2B5EF4-FFF2-40B4-BE49-F238E27FC236}">
                  <a16:creationId xmlns:a16="http://schemas.microsoft.com/office/drawing/2014/main" id="{B340680A-5931-4B24-ADEB-7656B70FBB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08627" y="5790102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0" name="Oval 1059">
              <a:extLst>
                <a:ext uri="{FF2B5EF4-FFF2-40B4-BE49-F238E27FC236}">
                  <a16:creationId xmlns:a16="http://schemas.microsoft.com/office/drawing/2014/main" id="{7EAF5EEB-C2D5-4D5F-8BF0-0E7961A22E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70340" y="674287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1" name="Oval 1060">
              <a:extLst>
                <a:ext uri="{FF2B5EF4-FFF2-40B4-BE49-F238E27FC236}">
                  <a16:creationId xmlns:a16="http://schemas.microsoft.com/office/drawing/2014/main" id="{5C482DF8-0B0D-4F32-8416-4969600508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08627" y="5407667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Svjetski dan zdravlja – 7. april! – Edukacijski fakultet, Univerzitet u  Travniku">
            <a:extLst>
              <a:ext uri="{FF2B5EF4-FFF2-40B4-BE49-F238E27FC236}">
                <a16:creationId xmlns:a16="http://schemas.microsoft.com/office/drawing/2014/main" id="{5B1E58ED-07F8-A456-8996-7C09A2E23D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290"/>
          <a:stretch/>
        </p:blipFill>
        <p:spPr bwMode="auto">
          <a:xfrm>
            <a:off x="6475068" y="1214970"/>
            <a:ext cx="5716932" cy="5643030"/>
          </a:xfrm>
          <a:custGeom>
            <a:avLst/>
            <a:gdLst/>
            <a:ahLst/>
            <a:cxnLst/>
            <a:rect l="l" t="t" r="r" b="b"/>
            <a:pathLst>
              <a:path w="5716932" h="5643030">
                <a:moveTo>
                  <a:pt x="3371933" y="0"/>
                </a:moveTo>
                <a:cubicBezTo>
                  <a:pt x="4186675" y="0"/>
                  <a:pt x="4933927" y="288960"/>
                  <a:pt x="5516795" y="769986"/>
                </a:cubicBezTo>
                <a:lnTo>
                  <a:pt x="5716932" y="951882"/>
                </a:lnTo>
                <a:lnTo>
                  <a:pt x="5716932" y="5643030"/>
                </a:lnTo>
                <a:lnTo>
                  <a:pt x="884716" y="5643030"/>
                </a:lnTo>
                <a:lnTo>
                  <a:pt x="769986" y="5516796"/>
                </a:lnTo>
                <a:cubicBezTo>
                  <a:pt x="288960" y="4933927"/>
                  <a:pt x="0" y="4186675"/>
                  <a:pt x="0" y="3371933"/>
                </a:cubicBezTo>
                <a:cubicBezTo>
                  <a:pt x="0" y="1509666"/>
                  <a:pt x="1509666" y="0"/>
                  <a:pt x="337193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63" name="TextBox 2">
            <a:extLst>
              <a:ext uri="{FF2B5EF4-FFF2-40B4-BE49-F238E27FC236}">
                <a16:creationId xmlns:a16="http://schemas.microsoft.com/office/drawing/2014/main" id="{8815A6FF-7A0C-96B9-F6E8-FAD684C24B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1327873"/>
              </p:ext>
            </p:extLst>
          </p:nvPr>
        </p:nvGraphicFramePr>
        <p:xfrm>
          <a:off x="777240" y="289695"/>
          <a:ext cx="4606280" cy="5887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52334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147D95-D022-A76D-ACF7-9A1676971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Svjetski dan zdravlja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D2DFE00-3905-55E0-A737-5431E9428D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r-H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Dana 7. travnja već se tradicionalno obilježava Svjetski dan zdravlja koji usmjeruje pozornost na vodeće javnozdravstvene probleme svijeta. Ove godine naglasak Svjetskog dana zdravlja stavljen je na zdrave početke i ulaganje u budućnost (engl. „</a:t>
            </a:r>
            <a:r>
              <a:rPr lang="hr-H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Healthy</a:t>
            </a:r>
            <a:r>
              <a:rPr lang="hr-H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beginnings</a:t>
            </a:r>
            <a:r>
              <a:rPr lang="hr-H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hopeful</a:t>
            </a:r>
            <a:r>
              <a:rPr lang="hr-H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futures</a:t>
            </a:r>
            <a:r>
              <a:rPr lang="hr-H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“).</a:t>
            </a:r>
            <a:endParaRPr lang="hr-H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hr-HR" sz="1800" b="0" i="0" dirty="0">
              <a:solidFill>
                <a:srgbClr val="55555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hr-HR" sz="1800" dirty="0">
              <a:solidFill>
                <a:srgbClr val="555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hr-HR" sz="1800" b="0" i="0" dirty="0">
              <a:solidFill>
                <a:srgbClr val="55555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hr-HR" sz="1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Povodom obilježavanja preko sedam desetljeća djelovanja Svjetska zdravstvena organizacija koristi priliku da se osvrne na uspjehe javnog zdravstva i njihov pozitivan utjecaj na kvalitetu života, ali i na otvaranje razgovora o aktivnostima koje nam tek slijedi, a koje će doprinijeti rješavanju zdravstvenih izazova – aktualnih i budućih.</a:t>
            </a:r>
          </a:p>
          <a:p>
            <a:endParaRPr lang="hr-HR" dirty="0"/>
          </a:p>
        </p:txBody>
      </p:sp>
      <p:pic>
        <p:nvPicPr>
          <p:cNvPr id="6" name="Rezervirano mjesto sadržaja 5" descr="Slika na kojoj se prikazuje tekst, grafika, crtić, ukrasni isječci&#10;&#10;Sadržaj generiran umjetnom inteligencijom može biti netočan.">
            <a:extLst>
              <a:ext uri="{FF2B5EF4-FFF2-40B4-BE49-F238E27FC236}">
                <a16:creationId xmlns:a16="http://schemas.microsoft.com/office/drawing/2014/main" id="{3E73E608-DB99-3D44-E66E-63487C4DBC2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392" y="1690688"/>
            <a:ext cx="5100484" cy="3523360"/>
          </a:xfrm>
        </p:spPr>
      </p:pic>
    </p:spTree>
    <p:extLst>
      <p:ext uri="{BB962C8B-B14F-4D97-AF65-F5344CB8AC3E}">
        <p14:creationId xmlns:p14="http://schemas.microsoft.com/office/powerpoint/2010/main" val="110501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8EE747E-B779-7BA0-6464-AE94EB514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 zdravlju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3BD283C-A28D-F861-9391-A4533F85F8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40753"/>
            <a:ext cx="5090997" cy="4336209"/>
          </a:xfrm>
        </p:spPr>
        <p:txBody>
          <a:bodyPr/>
          <a:lstStyle/>
          <a:p>
            <a:pPr algn="l"/>
            <a:r>
              <a:rPr lang="hr-HR" sz="1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Svjetska zdravstvena organizacija zdravlje definira kao stanje optimalnog tjelesnog, psihičkog i društvenog blagostanja, a ne samo kao odsustvo bolesti. Dakle, naglasak je stavljen na zdravlje.</a:t>
            </a:r>
          </a:p>
          <a:p>
            <a:pPr algn="l"/>
            <a:r>
              <a:rPr lang="hr-HR" sz="1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Često citirana latinska izreka o povezanosti duha i tijela, izvorno glasi: „</a:t>
            </a:r>
            <a:r>
              <a:rPr lang="hr-HR" sz="1800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Orandum</a:t>
            </a:r>
            <a:r>
              <a:rPr lang="hr-HR" sz="18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 </a:t>
            </a:r>
            <a:r>
              <a:rPr lang="hr-HR" sz="1800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est</a:t>
            </a:r>
            <a:r>
              <a:rPr lang="hr-HR" sz="18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 </a:t>
            </a:r>
            <a:r>
              <a:rPr lang="hr-HR" sz="1800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ut</a:t>
            </a:r>
            <a:r>
              <a:rPr lang="hr-HR" sz="18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 sit </a:t>
            </a:r>
            <a:r>
              <a:rPr lang="hr-HR" sz="1800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mens</a:t>
            </a:r>
            <a:r>
              <a:rPr lang="hr-HR" sz="18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 sana </a:t>
            </a:r>
            <a:r>
              <a:rPr lang="hr-HR" sz="1800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in</a:t>
            </a:r>
            <a:r>
              <a:rPr lang="hr-HR" sz="18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 </a:t>
            </a:r>
            <a:r>
              <a:rPr lang="hr-HR" sz="1800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corpore</a:t>
            </a:r>
            <a:r>
              <a:rPr lang="hr-HR" sz="18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 </a:t>
            </a:r>
            <a:r>
              <a:rPr lang="hr-HR" sz="1800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sano</a:t>
            </a:r>
            <a:r>
              <a:rPr lang="hr-HR" sz="1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 – treba težiti zdravom duhu u zdravom tijelu”. Iz redoslijeda riječi jasno je kako „zdrav duh“ prethodi „zdravom tijelu“, odnosno kako je „zdravo tijelo“ posljedica „zdravog duha“, a ne obrnuto!</a:t>
            </a:r>
          </a:p>
          <a:p>
            <a:endParaRPr lang="hr-HR" dirty="0"/>
          </a:p>
        </p:txBody>
      </p:sp>
      <p:pic>
        <p:nvPicPr>
          <p:cNvPr id="6" name="Rezervirano mjesto sadržaja 5" descr="Slika na kojoj se prikazuje tekst, osoba, odijevanje, pokazati znak&#10;&#10;Sadržaj generiran umjetnom inteligencijom može biti netočan.">
            <a:extLst>
              <a:ext uri="{FF2B5EF4-FFF2-40B4-BE49-F238E27FC236}">
                <a16:creationId xmlns:a16="http://schemas.microsoft.com/office/drawing/2014/main" id="{81F576A4-7AE4-666B-3DCC-77F1230A698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795" y="2069960"/>
            <a:ext cx="5914668" cy="2957334"/>
          </a:xfrm>
        </p:spPr>
      </p:pic>
    </p:spTree>
    <p:extLst>
      <p:ext uri="{BB962C8B-B14F-4D97-AF65-F5344CB8AC3E}">
        <p14:creationId xmlns:p14="http://schemas.microsoft.com/office/powerpoint/2010/main" val="4014786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0B79AB-5303-1848-90CC-EC46640FE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834" y="813916"/>
            <a:ext cx="10431515" cy="876772"/>
          </a:xfrm>
        </p:spPr>
        <p:txBody>
          <a:bodyPr/>
          <a:lstStyle/>
          <a:p>
            <a:r>
              <a:rPr lang="hr-HR" dirty="0"/>
              <a:t>Što je zdravlje?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17F0691-7298-6130-38CC-253EDE6074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6570" y="2378284"/>
            <a:ext cx="5242560" cy="4351338"/>
          </a:xfrm>
        </p:spPr>
        <p:txBody>
          <a:bodyPr>
            <a:normAutofit/>
          </a:bodyPr>
          <a:lstStyle/>
          <a:p>
            <a:r>
              <a:rPr lang="hr-HR" sz="1800" b="0" i="0" dirty="0">
                <a:solidFill>
                  <a:srgbClr val="303030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“Zdravlje” je široki pojam kojeg je teško definirati i kojeg se može tumačiti na mnogo načina. Je li dovoljno da </a:t>
            </a:r>
            <a:r>
              <a:rPr lang="hr-HR" sz="1800" dirty="0">
                <a:solidFill>
                  <a:srgbClr val="303030"/>
                </a:solidFill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v</a:t>
            </a:r>
            <a:r>
              <a:rPr lang="hr-HR" sz="1800" b="0" i="0" dirty="0">
                <a:solidFill>
                  <a:srgbClr val="303030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am liječnik kaže da ste zdravi ili da vi kao pacijent to kažete njemu? U idealnom bi slučaju medicina trebala ići u smjeru postizanje simbioze objektivnog dobrog zdravstvenog stanja i subjektivnog doživljaja, tj. da su ljudi de facto zdravi i da se tako i osjećaju.</a:t>
            </a:r>
            <a:endParaRPr lang="hr-HR" sz="1800" dirty="0">
              <a:latin typeface="Times New Roman" panose="02020603050405020304" pitchFamily="18" charset="0"/>
              <a:ea typeface="Lato" panose="020F050202020403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Rezervirano mjesto sadržaja 5" descr="Slika na kojoj se prikazuje Font, grafika, logotip, tekst&#10;&#10;Sadržaj generiran umjetnom inteligencijom može biti netočan.">
            <a:extLst>
              <a:ext uri="{FF2B5EF4-FFF2-40B4-BE49-F238E27FC236}">
                <a16:creationId xmlns:a16="http://schemas.microsoft.com/office/drawing/2014/main" id="{2A89CA4C-1802-D135-5D87-7D6AE6CCE97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2" y="1416818"/>
            <a:ext cx="5810621" cy="3253948"/>
          </a:xfrm>
        </p:spPr>
      </p:pic>
    </p:spTree>
    <p:extLst>
      <p:ext uri="{BB962C8B-B14F-4D97-AF65-F5344CB8AC3E}">
        <p14:creationId xmlns:p14="http://schemas.microsoft.com/office/powerpoint/2010/main" val="397063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2C7819-6D81-4619-D23E-15161410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64207"/>
            <a:ext cx="10659110" cy="926481"/>
          </a:xfrm>
        </p:spPr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Vrste zdravlja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D6AE01C-3295-CB81-B19F-2F494773C4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2321169"/>
            <a:ext cx="5242560" cy="3855794"/>
          </a:xfrm>
        </p:spPr>
        <p:txBody>
          <a:bodyPr/>
          <a:lstStyle/>
          <a:p>
            <a:r>
              <a:rPr lang="hr-HR" sz="1800" i="0" dirty="0"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Fizičko</a:t>
            </a:r>
            <a:r>
              <a:rPr lang="hr-HR" sz="1800" b="1" i="0" dirty="0"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 </a:t>
            </a:r>
            <a:r>
              <a:rPr lang="hr-HR" sz="1800" i="0" dirty="0"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zdravlje</a:t>
            </a:r>
          </a:p>
          <a:p>
            <a:r>
              <a:rPr lang="hr-HR" sz="1800" i="0" dirty="0"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Mentalno</a:t>
            </a:r>
            <a:r>
              <a:rPr lang="hr-HR" sz="1800" b="1" i="0" dirty="0"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 </a:t>
            </a:r>
            <a:r>
              <a:rPr lang="hr-HR" sz="1800" i="0" dirty="0"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zdravlje</a:t>
            </a:r>
          </a:p>
          <a:p>
            <a:r>
              <a:rPr lang="hr-HR" sz="1800" i="0" dirty="0"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Socijalno</a:t>
            </a:r>
            <a:r>
              <a:rPr lang="hr-HR" sz="1800" b="1" i="0" dirty="0"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 </a:t>
            </a:r>
            <a:r>
              <a:rPr lang="hr-HR" sz="1800" i="0" dirty="0"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zdravlje</a:t>
            </a:r>
          </a:p>
          <a:p>
            <a:endParaRPr lang="hr-HR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6" name="Rezervirano mjesto sadržaja 5" descr="Slika na kojoj se prikazuje ukrasni isječci, grafika, kreativnost, dizajn&#10;&#10;Sadržaj generiran umjetnom inteligencijom može biti netočan.">
            <a:extLst>
              <a:ext uri="{FF2B5EF4-FFF2-40B4-BE49-F238E27FC236}">
                <a16:creationId xmlns:a16="http://schemas.microsoft.com/office/drawing/2014/main" id="{DA734CCF-1AEF-3435-0AA9-9FD2005A1A6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171951"/>
            <a:ext cx="4876800" cy="3448050"/>
          </a:xfrm>
        </p:spPr>
      </p:pic>
    </p:spTree>
    <p:extLst>
      <p:ext uri="{BB962C8B-B14F-4D97-AF65-F5344CB8AC3E}">
        <p14:creationId xmlns:p14="http://schemas.microsoft.com/office/powerpoint/2010/main" val="732919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9CE7D26-408C-83D2-A373-4A49EA69D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894735"/>
            <a:ext cx="10659110" cy="795953"/>
          </a:xfrm>
        </p:spPr>
        <p:txBody>
          <a:bodyPr>
            <a:normAutofit fontScale="90000"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Fizičko zdravlje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853E1F9-8AFB-9475-0E3A-0A1BE2070F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2408903"/>
            <a:ext cx="4983982" cy="3768060"/>
          </a:xfrm>
        </p:spPr>
        <p:txBody>
          <a:bodyPr>
            <a:normAutofit/>
          </a:bodyPr>
          <a:lstStyle/>
          <a:p>
            <a:r>
              <a:rPr lang="hr-HR" sz="1800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Fizičko zdravlje</a:t>
            </a:r>
            <a:r>
              <a:rPr lang="hr-HR" sz="1800" b="0" i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 znači dobro </a:t>
            </a:r>
            <a:r>
              <a:rPr lang="hr-HR" sz="1800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zdravlje</a:t>
            </a:r>
            <a:r>
              <a:rPr lang="hr-HR" sz="1800" b="0" i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 tijela, koje je zdravo zbog redovite tjelesne aktivnosti, dobre prehrane i adekvatnog odmora, a upravo ova tri zahtjeva predstavljaju osnovni oblik prevencije kardiovaskularnih bolesti.</a:t>
            </a:r>
            <a:endParaRPr lang="hr-HR" sz="1800" dirty="0">
              <a:latin typeface="Times New Roman" panose="02020603050405020304" pitchFamily="18" charset="0"/>
              <a:ea typeface="Lato" panose="020F050202020403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Rezervirano mjesto sadržaja 5" descr="Slika na kojoj se prikazuje ukrasni isječci, ilustracija, crtić, dizajn&#10;&#10;Sadržaj generiran umjetnom inteligencijom može biti netočan.">
            <a:extLst>
              <a:ext uri="{FF2B5EF4-FFF2-40B4-BE49-F238E27FC236}">
                <a16:creationId xmlns:a16="http://schemas.microsoft.com/office/drawing/2014/main" id="{800252ED-DD6B-43B7-3D15-F7E901DC4CD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462" y="1825625"/>
            <a:ext cx="4983982" cy="3238500"/>
          </a:xfrm>
        </p:spPr>
      </p:pic>
    </p:spTree>
    <p:extLst>
      <p:ext uri="{BB962C8B-B14F-4D97-AF65-F5344CB8AC3E}">
        <p14:creationId xmlns:p14="http://schemas.microsoft.com/office/powerpoint/2010/main" val="3095703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6B659E-2D2A-D0BE-428E-9CC3BF916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Mentalno zdravlje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435863B-5F0E-4BB9-D813-CCC05A47BBB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180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Mentalno</a:t>
            </a:r>
            <a:r>
              <a:rPr lang="hr-HR" sz="1800" b="1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 </a:t>
            </a:r>
            <a:r>
              <a:rPr lang="hr-HR" sz="180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zdravlje</a:t>
            </a:r>
            <a:r>
              <a:rPr lang="hr-HR" sz="1800" dirty="0">
                <a:solidFill>
                  <a:srgbClr val="111111"/>
                </a:solidFill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 p</a:t>
            </a:r>
            <a:r>
              <a:rPr lang="hr-HR" sz="18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rema Svjetskoj zdravstvenoj organizaciji je stanje dobrobiti u kojem pojedinac ostvaruje svoje potencijale, može se nositi s normalnim životnim stresovima, može raditi produktivno i plodno te je sposoban pridonositi svojoj zajednici. </a:t>
            </a:r>
          </a:p>
          <a:p>
            <a:r>
              <a:rPr lang="hr-HR" sz="18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Mentalno zdravlje je značajno povezano s našim subjektivnim osjećajem dobrobiti – našom emocionalnom, psihološkom, socijalnom (društvenom), duhovnom, ali i tjelesnom dobrobiti i sastavni je dio općega zdravlja. </a:t>
            </a:r>
            <a:endParaRPr lang="hr-HR" sz="1800" dirty="0">
              <a:latin typeface="Times New Roman" panose="02020603050405020304" pitchFamily="18" charset="0"/>
              <a:ea typeface="Lato" panose="020F050202020403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Rezervirano mjesto sadržaja 5" descr="Slika na kojoj se prikazuje crtež, Dječja umjetnost, skeč, ilustracija&#10;&#10;Sadržaj generiran umjetnom inteligencijom može biti netočan.">
            <a:extLst>
              <a:ext uri="{FF2B5EF4-FFF2-40B4-BE49-F238E27FC236}">
                <a16:creationId xmlns:a16="http://schemas.microsoft.com/office/drawing/2014/main" id="{8F903FFA-C85E-907F-B7D4-B9D58B72B51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2" y="1970964"/>
            <a:ext cx="5768011" cy="2916071"/>
          </a:xfrm>
        </p:spPr>
      </p:pic>
    </p:spTree>
    <p:extLst>
      <p:ext uri="{BB962C8B-B14F-4D97-AF65-F5344CB8AC3E}">
        <p14:creationId xmlns:p14="http://schemas.microsoft.com/office/powerpoint/2010/main" val="1846079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09AD65-65F4-4FD1-1E7E-2875B1211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Socijalno zdravlje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7B3A28E-A6D2-CC8A-5FD9-52183BD6AA9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HR" b="0" i="0" dirty="0">
              <a:solidFill>
                <a:srgbClr val="000000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hr-HR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Svaki čovjek je istovremeno biološko, psihološko ali i socijalno biće jer se veći dio naših života odvija u zajednici odnosno u socijalnoj sredini u grupama koje mogu biti različite veličine i različitih karakteristika kakve su naše obitelji, škole koje pohađamo, radna mjesta na kojima radimo i zarađujemo, sportski klubovi, religijske zajednice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 </a:t>
            </a:r>
            <a:r>
              <a:rPr lang="hr-HR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gradova, država ili čitavih regija, koje povezuju ljude iz bioloških, etničkih, povijesnih, kulturnih, socijalnih, ekonomskih, političkih i drugih razloga.</a:t>
            </a:r>
            <a:endParaRPr lang="hr-HR" sz="1800" dirty="0">
              <a:latin typeface="Times New Roman" panose="02020603050405020304" pitchFamily="18" charset="0"/>
              <a:ea typeface="Lato" panose="020F050202020403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Rezervirano mjesto sadržaja 5" descr="Slika na kojoj se prikazuje osoba, odijevanje, u dvorani, posao&#10;&#10;Sadržaj generiran umjetnom inteligencijom može biti netočan.">
            <a:extLst>
              <a:ext uri="{FF2B5EF4-FFF2-40B4-BE49-F238E27FC236}">
                <a16:creationId xmlns:a16="http://schemas.microsoft.com/office/drawing/2014/main" id="{DBB22DBA-6851-82A7-B8C1-9DEF5732FF6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740" y="2140299"/>
            <a:ext cx="4220020" cy="2816864"/>
          </a:xfrm>
        </p:spPr>
      </p:pic>
    </p:spTree>
    <p:extLst>
      <p:ext uri="{BB962C8B-B14F-4D97-AF65-F5344CB8AC3E}">
        <p14:creationId xmlns:p14="http://schemas.microsoft.com/office/powerpoint/2010/main" val="4034986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46E835-CB45-09E5-4952-401753B30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Zanimljivosti o zdravlju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F98F972-DC26-D6C7-7948-166906DF99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Žvakanje žvakaće gume izoštrava fokus</a:t>
            </a:r>
          </a:p>
          <a:p>
            <a:r>
              <a:rPr lang="hr-HR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Miris jabuka oslobađa od osjećaja klaustrofobije</a:t>
            </a:r>
          </a:p>
          <a:p>
            <a:r>
              <a:rPr lang="hr-HR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Čitanje klasično otisnute knjige potiče bolje razumijevanje od čitanja na ekranu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V</a:t>
            </a:r>
            <a:r>
              <a:rPr lang="hr-HR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ećina masti koje izgubite napusti tijelo kroz pluća</a:t>
            </a:r>
          </a:p>
          <a:p>
            <a:r>
              <a:rPr lang="pl-PL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Lato" panose="020F0502020204030203" pitchFamily="34" charset="0"/>
                <a:cs typeface="Times New Roman" panose="02020603050405020304" pitchFamily="18" charset="0"/>
              </a:rPr>
              <a:t>Obično dišemo na jednu, a ne na dvije nosnice</a:t>
            </a:r>
          </a:p>
          <a:p>
            <a:r>
              <a:rPr lang="hr-HR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Redovito jedenje jaja poboljšava reflekse</a:t>
            </a:r>
          </a:p>
          <a:p>
            <a:r>
              <a:rPr lang="hr-HR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Nokti rastu brže na vašoj dominantnoj ruci</a:t>
            </a:r>
          </a:p>
          <a:p>
            <a:endParaRPr lang="hr-HR" sz="1800" i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Lato" panose="020F0502020204030203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6" name="Rezervirano mjesto sadržaja 5" descr="Slika na kojoj se prikazuje naglavne slušalice, kabel, u dvorani, osoba&#10;&#10;Sadržaj generiran umjetnom inteligencijom može biti netočan.">
            <a:extLst>
              <a:ext uri="{FF2B5EF4-FFF2-40B4-BE49-F238E27FC236}">
                <a16:creationId xmlns:a16="http://schemas.microsoft.com/office/drawing/2014/main" id="{93307711-4D92-2EF7-CD56-6990731FD04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531" y="1825625"/>
            <a:ext cx="4720229" cy="2655129"/>
          </a:xfrm>
        </p:spPr>
      </p:pic>
    </p:spTree>
    <p:extLst>
      <p:ext uri="{BB962C8B-B14F-4D97-AF65-F5344CB8AC3E}">
        <p14:creationId xmlns:p14="http://schemas.microsoft.com/office/powerpoint/2010/main" val="3703653209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Custom 30">
      <a:dk1>
        <a:sysClr val="windowText" lastClr="000000"/>
      </a:dk1>
      <a:lt1>
        <a:sysClr val="window" lastClr="FFFFFF"/>
      </a:lt1>
      <a:dk2>
        <a:srgbClr val="420023"/>
      </a:dk2>
      <a:lt2>
        <a:srgbClr val="FDFBF9"/>
      </a:lt2>
      <a:accent1>
        <a:srgbClr val="97446E"/>
      </a:accent1>
      <a:accent2>
        <a:srgbClr val="A40056"/>
      </a:accent2>
      <a:accent3>
        <a:srgbClr val="24BEEE"/>
      </a:accent3>
      <a:accent4>
        <a:srgbClr val="91274F"/>
      </a:accent4>
      <a:accent5>
        <a:srgbClr val="F39E29"/>
      </a:accent5>
      <a:accent6>
        <a:srgbClr val="E87450"/>
      </a:accent6>
      <a:hlink>
        <a:srgbClr val="F55D5D"/>
      </a:hlink>
      <a:folHlink>
        <a:srgbClr val="EA3A60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660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Nova</vt:lpstr>
      <vt:lpstr>Lato</vt:lpstr>
      <vt:lpstr>Times New Roman</vt:lpstr>
      <vt:lpstr>ConfettiVTI</vt:lpstr>
      <vt:lpstr>SVJETSKI DAN ZDRAVLJA</vt:lpstr>
      <vt:lpstr>Svjetski dan zdravlja</vt:lpstr>
      <vt:lpstr>O zdravlju</vt:lpstr>
      <vt:lpstr>Što je zdravlje?</vt:lpstr>
      <vt:lpstr>Vrste zdravlja</vt:lpstr>
      <vt:lpstr>Fizičko zdravlje</vt:lpstr>
      <vt:lpstr>Mentalno zdravlje</vt:lpstr>
      <vt:lpstr>Socijalno zdravlje</vt:lpstr>
      <vt:lpstr>Zanimljivosti o zdravlju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Ivana Žuvela</dc:creator>
  <cp:lastModifiedBy>Katarina Lukas</cp:lastModifiedBy>
  <cp:revision>11</cp:revision>
  <dcterms:created xsi:type="dcterms:W3CDTF">2025-03-28T18:43:06Z</dcterms:created>
  <dcterms:modified xsi:type="dcterms:W3CDTF">2025-04-08T18:49:46Z</dcterms:modified>
</cp:coreProperties>
</file>