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sldIdLst>
    <p:sldId id="256" r:id="rId2"/>
    <p:sldId id="257" r:id="rId3"/>
    <p:sldId id="266" r:id="rId4"/>
    <p:sldId id="258" r:id="rId5"/>
    <p:sldId id="265" r:id="rId6"/>
    <p:sldId id="260"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2" d="100"/>
          <a:sy n="92" d="100"/>
        </p:scale>
        <p:origin x="3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44479B-705B-4489-957E-7E8A228BDFA0}" type="datetime1">
              <a:rPr lang="en-US" smtClean="0"/>
              <a:t>3/24/2025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7360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3/24/2025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623509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38F49-B3E2-4BF0-BEC7-C30D34ABBB8D}"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177854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38F49-B3E2-4BF0-BEC7-C30D34ABBB8D}"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787875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38F49-B3E2-4BF0-BEC7-C30D34ABBB8D}"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030453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38F49-B3E2-4BF0-BEC7-C30D34ABBB8D}"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650442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38F49-B3E2-4BF0-BEC7-C30D34ABBB8D}"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277471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9097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95027-4255-49E7-9841-CD21BCC99996}"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9814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9F774-3FA6-43B8-9241-99959C8FD463}"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5982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04452-5DCC-4FE2-A5C9-8A5EF6714D65}" type="datetime1">
              <a:rPr lang="en-US" smtClean="0"/>
              <a:t>3/24/2025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6808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9ABC2-0180-4F3A-A895-A85BC724D472}" type="datetime1">
              <a:rPr lang="en-US" smtClean="0"/>
              <a:t>3/24/2025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0881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EEA9BA-4E8F-439E-BEA4-91FBA01E3F5F}" type="datetime1">
              <a:rPr lang="en-US" smtClean="0"/>
              <a:t>3/24/2025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6371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15BF18-0007-481C-AA29-413124BC3EE7}" type="datetime1">
              <a:rPr lang="en-US" smtClean="0"/>
              <a:t>3/24/2025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3536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E9870-3748-43AD-B547-02A075CB4A1D}" type="datetime1">
              <a:rPr lang="en-US" smtClean="0"/>
              <a:t>3/24/2025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8445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E7897-33C5-4F1A-9307-D068E37F3DC7}" type="datetime1">
              <a:rPr lang="en-US" smtClean="0"/>
              <a:t>3/24/2025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8055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171BA-CC09-47C8-A6DF-F5C5CB59CEEC}" type="datetime1">
              <a:rPr lang="en-US" smtClean="0"/>
              <a:t>3/24/2025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5507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A38F49-B3E2-4BF0-BEC7-C30D34ABBB8D}" type="datetime1">
              <a:rPr lang="en-US" smtClean="0"/>
              <a:t>3/24/2025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209355195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hr-HR"/>
            </a:p>
          </p:txBody>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hr-HR"/>
            </a:p>
          </p:txBody>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hr-HR"/>
            </a:p>
          </p:txBody>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hr-HR"/>
            </a:p>
          </p:txBody>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hr-HR"/>
            </a:p>
          </p:txBody>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hr-HR"/>
            </a:p>
          </p:txBody>
        </p:sp>
      </p:grpSp>
      <p:sp useBgFill="1">
        <p:nvSpPr>
          <p:cNvPr id="19" name="Rectangle 1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hr-HR"/>
            </a:p>
          </p:txBody>
        </p:sp>
        <p:sp>
          <p:nvSpPr>
            <p:cNvPr id="8"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hr-HR"/>
            </a:p>
          </p:txBody>
        </p:sp>
        <p:sp>
          <p:nvSpPr>
            <p:cNvPr id="9"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hr-HR"/>
            </a:p>
          </p:txBody>
        </p:sp>
        <p:sp>
          <p:nvSpPr>
            <p:cNvPr id="10"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hr-HR"/>
            </a:p>
          </p:txBody>
        </p:sp>
        <p:sp>
          <p:nvSpPr>
            <p:cNvPr id="1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hr-HR"/>
            </a:p>
          </p:txBody>
        </p:sp>
        <p:sp>
          <p:nvSpPr>
            <p:cNvPr id="20"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hr-HR"/>
            </a:p>
          </p:txBody>
        </p:sp>
      </p:grpSp>
      <p:sp>
        <p:nvSpPr>
          <p:cNvPr id="2" name="Naslov 1">
            <a:extLst>
              <a:ext uri="{FF2B5EF4-FFF2-40B4-BE49-F238E27FC236}">
                <a16:creationId xmlns:a16="http://schemas.microsoft.com/office/drawing/2014/main" id="{C57D5CDC-2B9A-0B66-0D46-ECFDF259FA36}"/>
              </a:ext>
            </a:extLst>
          </p:cNvPr>
          <p:cNvSpPr>
            <a:spLocks noGrp="1"/>
          </p:cNvSpPr>
          <p:nvPr>
            <p:ph type="ctrTitle"/>
          </p:nvPr>
        </p:nvSpPr>
        <p:spPr>
          <a:xfrm>
            <a:off x="3962399" y="685800"/>
            <a:ext cx="7345891" cy="1413933"/>
          </a:xfrm>
        </p:spPr>
        <p:txBody>
          <a:bodyPr vert="horz" lIns="91440" tIns="45720" rIns="91440" bIns="45720" rtlCol="0" anchor="ctr">
            <a:normAutofit/>
          </a:bodyPr>
          <a:lstStyle/>
          <a:p>
            <a:pPr algn="ctr"/>
            <a:r>
              <a:rPr lang="en-US" sz="4000" dirty="0"/>
              <a:t>22. 3. </a:t>
            </a:r>
            <a:br>
              <a:rPr lang="en-US" sz="4000" dirty="0"/>
            </a:br>
            <a:r>
              <a:rPr lang="en-US" sz="4000" dirty="0"/>
              <a:t>SVJETSKI DAN</a:t>
            </a:r>
            <a:r>
              <a:rPr lang="en-US" sz="4000"/>
              <a:t> </a:t>
            </a:r>
            <a:r>
              <a:rPr lang="en-US" sz="4000" dirty="0"/>
              <a:t>VOD</a:t>
            </a:r>
            <a:r>
              <a:rPr lang="en-US" sz="4000"/>
              <a:t>A</a:t>
            </a:r>
            <a:endParaRPr lang="en-US" sz="4000" dirty="0"/>
          </a:p>
        </p:txBody>
      </p:sp>
      <p:pic>
        <p:nvPicPr>
          <p:cNvPr id="6" name="Picture 2" descr="Svjetski dan voda - Grad Knin">
            <a:extLst>
              <a:ext uri="{FF2B5EF4-FFF2-40B4-BE49-F238E27FC236}">
                <a16:creationId xmlns:a16="http://schemas.microsoft.com/office/drawing/2014/main" id="{E8738FE1-40A9-B0BC-38E0-7BA0CA07F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26" r="26487"/>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3" name="Podnaslov 2">
            <a:extLst>
              <a:ext uri="{FF2B5EF4-FFF2-40B4-BE49-F238E27FC236}">
                <a16:creationId xmlns:a16="http://schemas.microsoft.com/office/drawing/2014/main" id="{20716E49-79CC-D2EE-87D2-6D2B271A5CC6}"/>
              </a:ext>
            </a:extLst>
          </p:cNvPr>
          <p:cNvSpPr>
            <a:spLocks noGrp="1"/>
          </p:cNvSpPr>
          <p:nvPr>
            <p:ph type="subTitle" idx="1"/>
          </p:nvPr>
        </p:nvSpPr>
        <p:spPr>
          <a:xfrm>
            <a:off x="7297341" y="3758085"/>
            <a:ext cx="4205682" cy="1720320"/>
          </a:xfrm>
        </p:spPr>
        <p:txBody>
          <a:bodyPr vert="horz" lIns="91440" tIns="45720" rIns="91440" bIns="45720" rtlCol="0" anchor="ctr">
            <a:normAutofit/>
          </a:bodyPr>
          <a:lstStyle/>
          <a:p>
            <a:pPr algn="l"/>
            <a:r>
              <a:rPr lang="en-US" dirty="0"/>
              <a:t>Kristina </a:t>
            </a:r>
            <a:r>
              <a:rPr lang="en-US" dirty="0" err="1"/>
              <a:t>Žuvela</a:t>
            </a:r>
            <a:r>
              <a:rPr lang="en-US" dirty="0"/>
              <a:t>, </a:t>
            </a:r>
            <a:r>
              <a:rPr lang="en-US" dirty="0" err="1"/>
              <a:t>Gabrijela</a:t>
            </a:r>
            <a:r>
              <a:rPr lang="en-US" dirty="0"/>
              <a:t> </a:t>
            </a:r>
            <a:r>
              <a:rPr lang="en-US" dirty="0" err="1"/>
              <a:t>Topić</a:t>
            </a:r>
            <a:r>
              <a:rPr lang="en-US" dirty="0"/>
              <a:t>, 6. b</a:t>
            </a:r>
          </a:p>
          <a:p>
            <a:pPr algn="l"/>
            <a:r>
              <a:rPr lang="en-US" dirty="0" err="1"/>
              <a:t>Biološko</a:t>
            </a:r>
            <a:r>
              <a:rPr lang="en-US" dirty="0"/>
              <a:t> </a:t>
            </a:r>
            <a:r>
              <a:rPr lang="en-US" dirty="0" err="1"/>
              <a:t>ekološka</a:t>
            </a:r>
            <a:r>
              <a:rPr lang="en-US" dirty="0"/>
              <a:t> </a:t>
            </a:r>
            <a:r>
              <a:rPr lang="en-US" dirty="0" err="1"/>
              <a:t>grupa</a:t>
            </a:r>
            <a:endParaRPr lang="en-US" dirty="0"/>
          </a:p>
          <a:p>
            <a:pPr algn="l"/>
            <a:r>
              <a:rPr lang="en-US" dirty="0"/>
              <a:t>2024./2025.</a:t>
            </a:r>
          </a:p>
          <a:p>
            <a:pPr algn="l">
              <a:buFont typeface="Arial"/>
              <a:buChar char="•"/>
            </a:pPr>
            <a:endParaRPr lang="en-US" dirty="0"/>
          </a:p>
        </p:txBody>
      </p:sp>
    </p:spTree>
    <p:extLst>
      <p:ext uri="{BB962C8B-B14F-4D97-AF65-F5344CB8AC3E}">
        <p14:creationId xmlns:p14="http://schemas.microsoft.com/office/powerpoint/2010/main" val="10063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3"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7"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hr-HR"/>
            </a:p>
          </p:txBody>
        </p:sp>
        <p:sp>
          <p:nvSpPr>
            <p:cNvPr id="18"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hr-HR"/>
            </a:p>
          </p:txBody>
        </p:sp>
        <p:sp>
          <p:nvSpPr>
            <p:cNvPr id="19"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hr-HR"/>
            </a:p>
          </p:txBody>
        </p:sp>
        <p:sp>
          <p:nvSpPr>
            <p:cNvPr id="20"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hr-HR"/>
            </a:p>
          </p:txBody>
        </p:sp>
        <p:sp>
          <p:nvSpPr>
            <p:cNvPr id="21"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hr-HR"/>
            </a:p>
          </p:txBody>
        </p:sp>
        <p:sp>
          <p:nvSpPr>
            <p:cNvPr id="22"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hr-HR"/>
            </a:p>
          </p:txBody>
        </p:sp>
      </p:grpSp>
      <p:sp>
        <p:nvSpPr>
          <p:cNvPr id="2" name="Naslov 1">
            <a:extLst>
              <a:ext uri="{FF2B5EF4-FFF2-40B4-BE49-F238E27FC236}">
                <a16:creationId xmlns:a16="http://schemas.microsoft.com/office/drawing/2014/main" id="{B386193C-97EF-0AD4-7E93-61EDD7ED9976}"/>
              </a:ext>
            </a:extLst>
          </p:cNvPr>
          <p:cNvSpPr>
            <a:spLocks noGrp="1"/>
          </p:cNvSpPr>
          <p:nvPr>
            <p:ph type="title"/>
          </p:nvPr>
        </p:nvSpPr>
        <p:spPr>
          <a:xfrm>
            <a:off x="3962399" y="685800"/>
            <a:ext cx="7345891" cy="1413933"/>
          </a:xfrm>
        </p:spPr>
        <p:txBody>
          <a:bodyPr>
            <a:normAutofit/>
          </a:bodyPr>
          <a:lstStyle/>
          <a:p>
            <a:r>
              <a:rPr lang="hr-HR"/>
              <a:t>SVJETSKI DAN ZAŠTITE VODA</a:t>
            </a:r>
          </a:p>
        </p:txBody>
      </p:sp>
      <p:pic>
        <p:nvPicPr>
          <p:cNvPr id="5" name="Slika 4" descr="Slika na kojoj se prikazuje voda, fluid, mjehur od tekućine, tekućina&#10;&#10;Sadržaj generiran umjetnom inteligencijom može biti netočan.">
            <a:extLst>
              <a:ext uri="{FF2B5EF4-FFF2-40B4-BE49-F238E27FC236}">
                <a16:creationId xmlns:a16="http://schemas.microsoft.com/office/drawing/2014/main" id="{7FAA8549-BBC0-71AC-813F-6FB87DC655F0}"/>
              </a:ext>
            </a:extLst>
          </p:cNvPr>
          <p:cNvPicPr>
            <a:picLocks noChangeAspect="1"/>
          </p:cNvPicPr>
          <p:nvPr/>
        </p:nvPicPr>
        <p:blipFill>
          <a:blip r:embed="rId3">
            <a:extLst>
              <a:ext uri="{28A0092B-C50C-407E-A947-70E740481C1C}">
                <a14:useLocalDpi xmlns:a14="http://schemas.microsoft.com/office/drawing/2010/main" val="0"/>
              </a:ext>
            </a:extLst>
          </a:blip>
          <a:srcRect l="39196" r="41637"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Rezervirano mjesto sadržaja 2">
            <a:extLst>
              <a:ext uri="{FF2B5EF4-FFF2-40B4-BE49-F238E27FC236}">
                <a16:creationId xmlns:a16="http://schemas.microsoft.com/office/drawing/2014/main" id="{A8C3785A-FF51-456A-85FD-D441ADFF8612}"/>
              </a:ext>
            </a:extLst>
          </p:cNvPr>
          <p:cNvSpPr>
            <a:spLocks noGrp="1"/>
          </p:cNvSpPr>
          <p:nvPr>
            <p:ph idx="1"/>
          </p:nvPr>
        </p:nvSpPr>
        <p:spPr>
          <a:xfrm>
            <a:off x="3843867" y="2048933"/>
            <a:ext cx="7659156" cy="3742267"/>
          </a:xfrm>
        </p:spPr>
        <p:txBody>
          <a:bodyPr>
            <a:normAutofit/>
          </a:bodyPr>
          <a:lstStyle/>
          <a:p>
            <a:r>
              <a:rPr lang="hr-HR" b="0" i="0" dirty="0">
                <a:effectLst/>
                <a:latin typeface="Times New Roman" panose="02020603050405020304" pitchFamily="18" charset="0"/>
                <a:cs typeface="Times New Roman" panose="02020603050405020304" pitchFamily="18" charset="0"/>
              </a:rPr>
              <a:t>22. ožujka obilježava se Svjetski dan zaštite voda s ciljem podizanja svijesti o važnosti voda za život svih živih bića.</a:t>
            </a:r>
          </a:p>
          <a:p>
            <a:r>
              <a:rPr lang="hr-HR" b="0" i="0" dirty="0">
                <a:effectLst/>
                <a:latin typeface="Times New Roman" panose="02020603050405020304" pitchFamily="18" charset="0"/>
                <a:cs typeface="Times New Roman" panose="02020603050405020304" pitchFamily="18" charset="0"/>
              </a:rPr>
              <a:t>Ideja o njegovom obilježavanju nastala je u prosincu 1992. godine na Konferenciji o okolišu i razvoju Ujedinjenih naroda u Rio de Janeiru, te se ovaj dan službeno obilježava od 1993. godine.</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96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DDAACF-C57F-CC32-A9A6-9AAD94F4A5D0}"/>
              </a:ext>
            </a:extLst>
          </p:cNvPr>
          <p:cNvSpPr txBox="1"/>
          <p:nvPr/>
        </p:nvSpPr>
        <p:spPr>
          <a:xfrm>
            <a:off x="5117106" y="492369"/>
            <a:ext cx="6385918" cy="5298832"/>
          </a:xfrm>
          <a:prstGeom prst="rect">
            <a:avLst/>
          </a:prstGeom>
        </p:spPr>
        <p:txBody>
          <a:bodyPr vert="horz" lIns="91440" tIns="45720" rIns="91440" bIns="45720" rtlCol="0" anchor="ctr">
            <a:normAutofit/>
          </a:bodyPr>
          <a:lstStyle/>
          <a:p>
            <a:pPr fontAlgn="base">
              <a:lnSpc>
                <a:spcPct val="90000"/>
              </a:lnSpc>
              <a:spcBef>
                <a:spcPct val="20000"/>
              </a:spcBef>
              <a:spcAft>
                <a:spcPts val="600"/>
              </a:spcAft>
              <a:buClr>
                <a:schemeClr val="accent1">
                  <a:lumMod val="75000"/>
                </a:schemeClr>
              </a:buClr>
              <a:buSzPct val="145000"/>
              <a:buFont typeface="Arial"/>
              <a:buChar char="•"/>
            </a:pPr>
            <a:r>
              <a:rPr lang="en-US" sz="1700" b="0" i="0" dirty="0"/>
              <a:t>Tema </a:t>
            </a:r>
            <a:r>
              <a:rPr lang="en-US" sz="1700" b="0" i="0" dirty="0" err="1"/>
              <a:t>ovogodišnjeg</a:t>
            </a:r>
            <a:r>
              <a:rPr lang="en-US" sz="1700" b="0" i="0" dirty="0"/>
              <a:t> </a:t>
            </a:r>
            <a:r>
              <a:rPr lang="en-US" sz="1700" b="0" i="0" dirty="0" err="1"/>
              <a:t>Svjetskog</a:t>
            </a:r>
            <a:r>
              <a:rPr lang="en-US" sz="1700" b="0" i="0" dirty="0"/>
              <a:t> dana </a:t>
            </a:r>
            <a:r>
              <a:rPr lang="en-US" sz="1700" b="0" i="0" dirty="0" err="1"/>
              <a:t>voda</a:t>
            </a:r>
            <a:r>
              <a:rPr lang="en-US" sz="1700" b="0" i="0" dirty="0"/>
              <a:t>, koji se </a:t>
            </a:r>
            <a:r>
              <a:rPr lang="en-US" sz="1700" b="0" i="0" dirty="0" err="1"/>
              <a:t>obilježava</a:t>
            </a:r>
            <a:r>
              <a:rPr lang="en-US" sz="1700" b="0" i="0" dirty="0"/>
              <a:t> </a:t>
            </a:r>
            <a:r>
              <a:rPr lang="en-US" sz="1700" b="0" i="0" dirty="0" err="1"/>
              <a:t>svake</a:t>
            </a:r>
            <a:r>
              <a:rPr lang="en-US" sz="1700" b="0" i="0" dirty="0"/>
              <a:t> </a:t>
            </a:r>
            <a:r>
              <a:rPr lang="en-US" sz="1700" b="0" i="0" dirty="0" err="1"/>
              <a:t>godine</a:t>
            </a:r>
            <a:r>
              <a:rPr lang="en-US" sz="1700" b="0" i="0" dirty="0"/>
              <a:t> 22. </a:t>
            </a:r>
            <a:r>
              <a:rPr lang="en-US" sz="1700" b="0" i="0" dirty="0" err="1"/>
              <a:t>ožujka</a:t>
            </a:r>
            <a:r>
              <a:rPr lang="en-US" sz="1700" b="0" i="0" dirty="0"/>
              <a:t>, je „</a:t>
            </a:r>
            <a:r>
              <a:rPr lang="en-US" sz="1700" b="0" i="0" dirty="0" err="1"/>
              <a:t>Očuvanje</a:t>
            </a:r>
            <a:r>
              <a:rPr lang="en-US" sz="1700" b="0" i="0" dirty="0"/>
              <a:t> </a:t>
            </a:r>
            <a:r>
              <a:rPr lang="en-US" sz="1700" b="0" i="0" dirty="0" err="1"/>
              <a:t>ledenjaka</a:t>
            </a:r>
            <a:r>
              <a:rPr lang="en-US" sz="1700" b="0" i="0" dirty="0"/>
              <a:t>“, </a:t>
            </a:r>
            <a:r>
              <a:rPr lang="en-US" sz="1700" b="0" i="0" dirty="0" err="1"/>
              <a:t>kako</a:t>
            </a:r>
            <a:r>
              <a:rPr lang="en-US" sz="1700" b="0" i="0" dirty="0"/>
              <a:t> bi se </a:t>
            </a:r>
            <a:r>
              <a:rPr lang="en-US" sz="1700" b="0" i="0" dirty="0" err="1"/>
              <a:t>naglasila</a:t>
            </a:r>
            <a:r>
              <a:rPr lang="en-US" sz="1700" b="0" i="0" dirty="0"/>
              <a:t> </a:t>
            </a:r>
            <a:r>
              <a:rPr lang="en-US" sz="1700" b="0" i="0" dirty="0" err="1"/>
              <a:t>važnost</a:t>
            </a:r>
            <a:r>
              <a:rPr lang="en-US" sz="1700" b="0" i="0" dirty="0"/>
              <a:t> </a:t>
            </a:r>
            <a:r>
              <a:rPr lang="en-US" sz="1700" b="0" i="0" dirty="0" err="1"/>
              <a:t>zaštite</a:t>
            </a:r>
            <a:r>
              <a:rPr lang="en-US" sz="1700" b="0" i="0" dirty="0"/>
              <a:t> </a:t>
            </a:r>
            <a:r>
              <a:rPr lang="en-US" sz="1700" b="0" i="0" dirty="0" err="1"/>
              <a:t>smrznute</a:t>
            </a:r>
            <a:r>
              <a:rPr lang="en-US" sz="1700" b="0" i="0" dirty="0"/>
              <a:t> </a:t>
            </a:r>
            <a:r>
              <a:rPr lang="en-US" sz="1700" b="0" i="0" dirty="0" err="1"/>
              <a:t>vode</a:t>
            </a:r>
            <a:r>
              <a:rPr lang="en-US" sz="1700" b="0" i="0" dirty="0"/>
              <a:t> </a:t>
            </a:r>
            <a:r>
              <a:rPr lang="en-US" sz="1700" b="0" i="0" dirty="0" err="1"/>
              <a:t>kao</a:t>
            </a:r>
            <a:r>
              <a:rPr lang="en-US" sz="1700" b="0" i="0" dirty="0"/>
              <a:t> </a:t>
            </a:r>
            <a:r>
              <a:rPr lang="en-US" sz="1700" b="0" i="0" dirty="0" err="1"/>
              <a:t>resursa</a:t>
            </a:r>
            <a:r>
              <a:rPr lang="en-US" sz="1700" b="0" i="0" dirty="0"/>
              <a:t> za </a:t>
            </a:r>
            <a:r>
              <a:rPr lang="en-US" sz="1700" b="0" i="0" dirty="0" err="1"/>
              <a:t>budućnost</a:t>
            </a:r>
            <a:r>
              <a:rPr lang="en-US" sz="1700" b="0" i="0" dirty="0"/>
              <a:t>.</a:t>
            </a:r>
          </a:p>
          <a:p>
            <a:pPr fontAlgn="base">
              <a:lnSpc>
                <a:spcPct val="90000"/>
              </a:lnSpc>
              <a:spcBef>
                <a:spcPct val="20000"/>
              </a:spcBef>
              <a:spcAft>
                <a:spcPts val="600"/>
              </a:spcAft>
              <a:buClr>
                <a:schemeClr val="accent1">
                  <a:lumMod val="75000"/>
                </a:schemeClr>
              </a:buClr>
              <a:buSzPct val="145000"/>
              <a:buFont typeface="Arial"/>
              <a:buChar char="•"/>
            </a:pPr>
            <a:r>
              <a:rPr lang="en-US" sz="1700" b="0" i="0" dirty="0"/>
              <a:t>Voda </a:t>
            </a:r>
            <a:r>
              <a:rPr lang="en-US" sz="1700" b="0" i="0" dirty="0" err="1"/>
              <a:t>nastala</a:t>
            </a:r>
            <a:r>
              <a:rPr lang="en-US" sz="1700" b="0" i="0" dirty="0"/>
              <a:t> </a:t>
            </a:r>
            <a:r>
              <a:rPr lang="en-US" sz="1700" b="0" i="0" dirty="0" err="1"/>
              <a:t>otapanjem</a:t>
            </a:r>
            <a:r>
              <a:rPr lang="en-US" sz="1700" b="0" i="0" dirty="0"/>
              <a:t> </a:t>
            </a:r>
            <a:r>
              <a:rPr lang="en-US" sz="1700" b="0" i="0" dirty="0" err="1"/>
              <a:t>ledenjaka</a:t>
            </a:r>
            <a:r>
              <a:rPr lang="en-US" sz="1700" b="0" i="0" dirty="0"/>
              <a:t> </a:t>
            </a:r>
            <a:r>
              <a:rPr lang="en-US" sz="1700" b="0" i="0" dirty="0" err="1"/>
              <a:t>koristi</a:t>
            </a:r>
            <a:r>
              <a:rPr lang="en-US" sz="1700" b="0" i="0" dirty="0"/>
              <a:t> se za </a:t>
            </a:r>
            <a:r>
              <a:rPr lang="en-US" sz="1700" b="0" i="0" dirty="0" err="1"/>
              <a:t>poljoprivredu</a:t>
            </a:r>
            <a:r>
              <a:rPr lang="en-US" sz="1700" b="0" i="0" dirty="0"/>
              <a:t>, </a:t>
            </a:r>
            <a:r>
              <a:rPr lang="en-US" sz="1700" b="0" i="0" dirty="0" err="1"/>
              <a:t>industriju</a:t>
            </a:r>
            <a:r>
              <a:rPr lang="en-US" sz="1700" b="0" i="0" dirty="0"/>
              <a:t> </a:t>
            </a:r>
            <a:r>
              <a:rPr lang="en-US" sz="1700" b="0" i="0" dirty="0" err="1"/>
              <a:t>i</a:t>
            </a:r>
            <a:r>
              <a:rPr lang="en-US" sz="1700" b="0" i="0" dirty="0"/>
              <a:t> </a:t>
            </a:r>
            <a:r>
              <a:rPr lang="en-US" sz="1700" b="0" i="0" dirty="0" err="1"/>
              <a:t>proizvodnju</a:t>
            </a:r>
            <a:r>
              <a:rPr lang="en-US" sz="1700" b="0" i="0" dirty="0"/>
              <a:t> „</a:t>
            </a:r>
            <a:r>
              <a:rPr lang="en-US" sz="1700" b="0" i="0" dirty="0" err="1"/>
              <a:t>čiste</a:t>
            </a:r>
            <a:r>
              <a:rPr lang="en-US" sz="1700" b="0" i="0" dirty="0"/>
              <a:t>“ </a:t>
            </a:r>
            <a:r>
              <a:rPr lang="en-US" sz="1700" b="0" i="0" dirty="0" err="1"/>
              <a:t>energije</a:t>
            </a:r>
            <a:r>
              <a:rPr lang="en-US" sz="1700" b="0" i="0" dirty="0"/>
              <a:t>, </a:t>
            </a:r>
            <a:r>
              <a:rPr lang="en-US" sz="1700" b="0" i="0" dirty="0" err="1"/>
              <a:t>te</a:t>
            </a:r>
            <a:r>
              <a:rPr lang="en-US" sz="1700" b="0" i="0" dirty="0"/>
              <a:t> je </a:t>
            </a:r>
            <a:r>
              <a:rPr lang="en-US" sz="1700" b="0" i="0" dirty="0" err="1"/>
              <a:t>važan</a:t>
            </a:r>
            <a:r>
              <a:rPr lang="en-US" sz="1700" b="0" i="0" dirty="0"/>
              <a:t> </a:t>
            </a:r>
            <a:r>
              <a:rPr lang="en-US" sz="1700" b="0" i="0" dirty="0" err="1"/>
              <a:t>resurs</a:t>
            </a:r>
            <a:r>
              <a:rPr lang="en-US" sz="1700" b="0" i="0" dirty="0"/>
              <a:t> </a:t>
            </a:r>
            <a:r>
              <a:rPr lang="en-US" sz="1700" b="0" i="0" dirty="0" err="1"/>
              <a:t>pitke</a:t>
            </a:r>
            <a:r>
              <a:rPr lang="en-US" sz="1700" b="0" i="0" dirty="0"/>
              <a:t> </a:t>
            </a:r>
            <a:r>
              <a:rPr lang="en-US" sz="1700" b="0" i="0" dirty="0" err="1"/>
              <a:t>vode</a:t>
            </a:r>
            <a:r>
              <a:rPr lang="en-US" sz="1700" b="0" i="0" dirty="0"/>
              <a:t> </a:t>
            </a:r>
            <a:r>
              <a:rPr lang="en-US" sz="1700" b="0" i="0" dirty="0" err="1"/>
              <a:t>i</a:t>
            </a:r>
            <a:r>
              <a:rPr lang="en-US" sz="1700" b="0" i="0" dirty="0"/>
              <a:t> </a:t>
            </a:r>
            <a:r>
              <a:rPr lang="en-US" sz="1700" b="0" i="0" dirty="0" err="1"/>
              <a:t>zdravih</a:t>
            </a:r>
            <a:r>
              <a:rPr lang="en-US" sz="1700" b="0" i="0" dirty="0"/>
              <a:t> </a:t>
            </a:r>
            <a:r>
              <a:rPr lang="en-US" sz="1700" b="0" i="0" dirty="0" err="1"/>
              <a:t>ekosustava</a:t>
            </a:r>
            <a:r>
              <a:rPr lang="en-US" sz="1700" b="0" i="0" dirty="0"/>
              <a:t>. </a:t>
            </a:r>
            <a:r>
              <a:rPr lang="en-US" sz="1700" b="0" i="0" dirty="0" err="1"/>
              <a:t>Klimatske</a:t>
            </a:r>
            <a:r>
              <a:rPr lang="en-US" sz="1700" b="0" i="0" dirty="0"/>
              <a:t> </a:t>
            </a:r>
            <a:r>
              <a:rPr lang="en-US" sz="1700" b="0" i="0" dirty="0" err="1"/>
              <a:t>promjene</a:t>
            </a:r>
            <a:r>
              <a:rPr lang="en-US" sz="1700" b="0" i="0" dirty="0"/>
              <a:t> </a:t>
            </a:r>
            <a:r>
              <a:rPr lang="en-US" sz="1700" b="0" i="0" dirty="0" err="1"/>
              <a:t>uzrokuju</a:t>
            </a:r>
            <a:r>
              <a:rPr lang="en-US" sz="1700" b="0" i="0" dirty="0"/>
              <a:t> </a:t>
            </a:r>
            <a:r>
              <a:rPr lang="en-US" sz="1700" b="0" i="0" dirty="0" err="1"/>
              <a:t>ubrzano</a:t>
            </a:r>
            <a:r>
              <a:rPr lang="en-US" sz="1700" b="0" i="0" dirty="0"/>
              <a:t> </a:t>
            </a:r>
            <a:r>
              <a:rPr lang="en-US" sz="1700" b="0" i="0" dirty="0" err="1"/>
              <a:t>topljenje</a:t>
            </a:r>
            <a:r>
              <a:rPr lang="en-US" sz="1700" b="0" i="0" dirty="0"/>
              <a:t> </a:t>
            </a:r>
            <a:r>
              <a:rPr lang="en-US" sz="1700" b="0" i="0" dirty="0" err="1"/>
              <a:t>ledenjaka</a:t>
            </a:r>
            <a:r>
              <a:rPr lang="en-US" sz="1700" b="0" i="0" dirty="0"/>
              <a:t>, </a:t>
            </a:r>
            <a:r>
              <a:rPr lang="en-US" sz="1700" b="0" i="0" dirty="0" err="1"/>
              <a:t>što</a:t>
            </a:r>
            <a:r>
              <a:rPr lang="en-US" sz="1700" b="0" i="0" dirty="0"/>
              <a:t> </a:t>
            </a:r>
            <a:r>
              <a:rPr lang="en-US" sz="1700" b="0" i="0" dirty="0" err="1"/>
              <a:t>znatno</a:t>
            </a:r>
            <a:r>
              <a:rPr lang="en-US" sz="1700" b="0" i="0" dirty="0"/>
              <a:t> </a:t>
            </a:r>
            <a:r>
              <a:rPr lang="en-US" sz="1700" b="0" i="0" dirty="0" err="1"/>
              <a:t>doprinosi</a:t>
            </a:r>
            <a:r>
              <a:rPr lang="en-US" sz="1700" b="0" i="0" dirty="0"/>
              <a:t> </a:t>
            </a:r>
            <a:r>
              <a:rPr lang="en-US" sz="1700" b="0" i="0" dirty="0" err="1"/>
              <a:t>globalnom</a:t>
            </a:r>
            <a:r>
              <a:rPr lang="en-US" sz="1700" b="0" i="0" dirty="0"/>
              <a:t> </a:t>
            </a:r>
            <a:r>
              <a:rPr lang="en-US" sz="1700" b="0" i="0" dirty="0" err="1"/>
              <a:t>porastu</a:t>
            </a:r>
            <a:r>
              <a:rPr lang="en-US" sz="1700" b="0" i="0" dirty="0"/>
              <a:t> </a:t>
            </a:r>
            <a:r>
              <a:rPr lang="en-US" sz="1700" b="0" i="0" dirty="0" err="1"/>
              <a:t>razine</a:t>
            </a:r>
            <a:r>
              <a:rPr lang="en-US" sz="1700" b="0" i="0" dirty="0"/>
              <a:t> mora, </a:t>
            </a:r>
            <a:r>
              <a:rPr lang="en-US" sz="1700" b="0" i="0" dirty="0" err="1"/>
              <a:t>koja</a:t>
            </a:r>
            <a:r>
              <a:rPr lang="en-US" sz="1700" b="0" i="0" dirty="0"/>
              <a:t> je </a:t>
            </a:r>
            <a:r>
              <a:rPr lang="en-US" sz="1700" b="0" i="0" dirty="0" err="1"/>
              <a:t>danas</a:t>
            </a:r>
            <a:r>
              <a:rPr lang="en-US" sz="1700" b="0" i="0" dirty="0"/>
              <a:t> za </a:t>
            </a:r>
            <a:r>
              <a:rPr lang="en-US" sz="1700" b="0" i="0" dirty="0" err="1"/>
              <a:t>oko</a:t>
            </a:r>
            <a:r>
              <a:rPr lang="en-US" sz="1700" b="0" i="0" dirty="0"/>
              <a:t> 20 cm </a:t>
            </a:r>
            <a:r>
              <a:rPr lang="en-US" sz="1700" b="0" i="0" dirty="0" err="1"/>
              <a:t>viša</a:t>
            </a:r>
            <a:r>
              <a:rPr lang="en-US" sz="1700" b="0" i="0" dirty="0"/>
              <a:t> </a:t>
            </a:r>
            <a:r>
              <a:rPr lang="en-US" sz="1700" b="0" i="0" dirty="0" err="1"/>
              <a:t>nego</a:t>
            </a:r>
            <a:r>
              <a:rPr lang="en-US" sz="1700" b="0" i="0" dirty="0"/>
              <a:t> 1990.</a:t>
            </a:r>
          </a:p>
          <a:p>
            <a:pPr fontAlgn="base">
              <a:lnSpc>
                <a:spcPct val="90000"/>
              </a:lnSpc>
              <a:spcBef>
                <a:spcPct val="20000"/>
              </a:spcBef>
              <a:spcAft>
                <a:spcPts val="600"/>
              </a:spcAft>
              <a:buClr>
                <a:schemeClr val="accent1">
                  <a:lumMod val="75000"/>
                </a:schemeClr>
              </a:buClr>
              <a:buSzPct val="145000"/>
              <a:buFont typeface="Arial"/>
              <a:buChar char="•"/>
            </a:pPr>
            <a:r>
              <a:rPr lang="en-US" sz="1700" b="0" i="0" dirty="0" err="1"/>
              <a:t>Imajući</a:t>
            </a:r>
            <a:r>
              <a:rPr lang="en-US" sz="1700" b="0" i="0" dirty="0"/>
              <a:t> u </a:t>
            </a:r>
            <a:r>
              <a:rPr lang="en-US" sz="1700" b="0" i="0" dirty="0" err="1"/>
              <a:t>vidu</a:t>
            </a:r>
            <a:r>
              <a:rPr lang="en-US" sz="1700" b="0" i="0" dirty="0"/>
              <a:t> da je </a:t>
            </a:r>
            <a:r>
              <a:rPr lang="en-US" sz="1700" b="0" i="0" dirty="0" err="1"/>
              <a:t>samo</a:t>
            </a:r>
            <a:r>
              <a:rPr lang="en-US" sz="1700" b="0" i="0" dirty="0"/>
              <a:t> 0,5 % </a:t>
            </a:r>
            <a:r>
              <a:rPr lang="en-US" sz="1700" b="0" i="0" dirty="0" err="1"/>
              <a:t>vode</a:t>
            </a:r>
            <a:r>
              <a:rPr lang="en-US" sz="1700" b="0" i="0" dirty="0"/>
              <a:t> </a:t>
            </a:r>
            <a:r>
              <a:rPr lang="en-US" sz="1700" b="0" i="0" dirty="0" err="1"/>
              <a:t>na</a:t>
            </a:r>
            <a:r>
              <a:rPr lang="en-US" sz="1700" b="0" i="0" dirty="0"/>
              <a:t> </a:t>
            </a:r>
            <a:r>
              <a:rPr lang="en-US" sz="1700" b="0" i="0" dirty="0" err="1"/>
              <a:t>Zemlji</a:t>
            </a:r>
            <a:r>
              <a:rPr lang="en-US" sz="1700" b="0" i="0" dirty="0"/>
              <a:t> </a:t>
            </a:r>
            <a:r>
              <a:rPr lang="en-US" sz="1700" b="0" i="0" dirty="0" err="1"/>
              <a:t>upotrebljiva</a:t>
            </a:r>
            <a:r>
              <a:rPr lang="en-US" sz="1700" b="0" i="0" dirty="0"/>
              <a:t> </a:t>
            </a:r>
            <a:r>
              <a:rPr lang="en-US" sz="1700" b="0" i="0" dirty="0" err="1"/>
              <a:t>i</a:t>
            </a:r>
            <a:r>
              <a:rPr lang="en-US" sz="1700" b="0" i="0" dirty="0"/>
              <a:t> </a:t>
            </a:r>
            <a:r>
              <a:rPr lang="en-US" sz="1700" b="0" i="0" dirty="0" err="1"/>
              <a:t>dostupna</a:t>
            </a:r>
            <a:r>
              <a:rPr lang="en-US" sz="1700" b="0" i="0" dirty="0"/>
              <a:t> </a:t>
            </a:r>
            <a:r>
              <a:rPr lang="en-US" sz="1700" b="0" i="0" dirty="0" err="1"/>
              <a:t>slatka</a:t>
            </a:r>
            <a:r>
              <a:rPr lang="en-US" sz="1700" b="0" i="0" dirty="0"/>
              <a:t> </a:t>
            </a:r>
            <a:r>
              <a:rPr lang="en-US" sz="1700" b="0" i="0" dirty="0" err="1"/>
              <a:t>voda</a:t>
            </a:r>
            <a:r>
              <a:rPr lang="en-US" sz="1700" b="0" i="0" dirty="0"/>
              <a:t>, od </a:t>
            </a:r>
            <a:r>
              <a:rPr lang="en-US" sz="1700" b="0" i="0" dirty="0" err="1"/>
              <a:t>čega</a:t>
            </a:r>
            <a:r>
              <a:rPr lang="en-US" sz="1700" b="0" i="0" dirty="0"/>
              <a:t> je </a:t>
            </a:r>
            <a:r>
              <a:rPr lang="en-US" sz="1700" b="0" i="0" dirty="0" err="1"/>
              <a:t>približno</a:t>
            </a:r>
            <a:r>
              <a:rPr lang="en-US" sz="1700" b="0" i="0" dirty="0"/>
              <a:t> 70 % u </a:t>
            </a:r>
            <a:r>
              <a:rPr lang="en-US" sz="1700" b="0" i="0" dirty="0" err="1"/>
              <a:t>obliku</a:t>
            </a:r>
            <a:r>
              <a:rPr lang="en-US" sz="1700" b="0" i="0" dirty="0"/>
              <a:t> </a:t>
            </a:r>
            <a:r>
              <a:rPr lang="en-US" sz="1700" b="0" i="0" dirty="0" err="1"/>
              <a:t>snijega</a:t>
            </a:r>
            <a:r>
              <a:rPr lang="en-US" sz="1700" b="0" i="0" dirty="0"/>
              <a:t> </a:t>
            </a:r>
            <a:r>
              <a:rPr lang="en-US" sz="1700" b="0" i="0" dirty="0" err="1"/>
              <a:t>ili</a:t>
            </a:r>
            <a:r>
              <a:rPr lang="en-US" sz="1700" b="0" i="0" dirty="0"/>
              <a:t> </a:t>
            </a:r>
            <a:r>
              <a:rPr lang="en-US" sz="1700" b="0" i="0" dirty="0" err="1"/>
              <a:t>leda</a:t>
            </a:r>
            <a:r>
              <a:rPr lang="en-US" sz="1700" b="0" i="0" dirty="0"/>
              <a:t>, </a:t>
            </a:r>
            <a:r>
              <a:rPr lang="en-US" sz="1700" b="0" i="0" dirty="0" err="1"/>
              <a:t>jasno</a:t>
            </a:r>
            <a:r>
              <a:rPr lang="en-US" sz="1700" b="0" i="0" dirty="0"/>
              <a:t> je </a:t>
            </a:r>
            <a:r>
              <a:rPr lang="en-US" sz="1700" b="0" i="0" dirty="0" err="1"/>
              <a:t>zbog</a:t>
            </a:r>
            <a:r>
              <a:rPr lang="en-US" sz="1700" b="0" i="0" dirty="0"/>
              <a:t> </a:t>
            </a:r>
            <a:r>
              <a:rPr lang="en-US" sz="1700" b="0" i="0" dirty="0" err="1"/>
              <a:t>čega</a:t>
            </a:r>
            <a:r>
              <a:rPr lang="en-US" sz="1700" b="0" i="0" dirty="0"/>
              <a:t> je </a:t>
            </a:r>
            <a:r>
              <a:rPr lang="en-US" sz="1700" b="0" i="0" dirty="0" err="1"/>
              <a:t>nužno</a:t>
            </a:r>
            <a:r>
              <a:rPr lang="en-US" sz="1700" b="0" i="0" dirty="0"/>
              <a:t> </a:t>
            </a:r>
            <a:r>
              <a:rPr lang="en-US" sz="1700" b="0" i="0" dirty="0" err="1"/>
              <a:t>zaustaviti</a:t>
            </a:r>
            <a:r>
              <a:rPr lang="en-US" sz="1700" b="0" i="0" dirty="0"/>
              <a:t> </a:t>
            </a:r>
            <a:r>
              <a:rPr lang="en-US" sz="1700" b="0" i="0" dirty="0" err="1"/>
              <a:t>daljnje</a:t>
            </a:r>
            <a:r>
              <a:rPr lang="en-US" sz="1700" b="0" i="0" dirty="0"/>
              <a:t> </a:t>
            </a:r>
            <a:r>
              <a:rPr lang="en-US" sz="1700" b="0" i="0" dirty="0" err="1"/>
              <a:t>otapanje</a:t>
            </a:r>
            <a:r>
              <a:rPr lang="en-US" sz="1700" b="0" i="0" dirty="0"/>
              <a:t> </a:t>
            </a:r>
            <a:r>
              <a:rPr lang="en-US" sz="1700" b="0" i="0" dirty="0" err="1"/>
              <a:t>ledenjaka</a:t>
            </a:r>
            <a:r>
              <a:rPr lang="en-US" sz="1700" b="0" i="0" dirty="0"/>
              <a:t>.</a:t>
            </a:r>
          </a:p>
          <a:p>
            <a:pPr fontAlgn="base">
              <a:lnSpc>
                <a:spcPct val="90000"/>
              </a:lnSpc>
              <a:spcBef>
                <a:spcPct val="20000"/>
              </a:spcBef>
              <a:spcAft>
                <a:spcPts val="600"/>
              </a:spcAft>
              <a:buClr>
                <a:schemeClr val="accent1">
                  <a:lumMod val="75000"/>
                </a:schemeClr>
              </a:buClr>
              <a:buSzPct val="145000"/>
              <a:buFont typeface="Arial"/>
              <a:buChar char="•"/>
            </a:pPr>
            <a:r>
              <a:rPr lang="en-US" sz="1700" b="0" i="0" dirty="0" err="1"/>
              <a:t>Ledenjaci</a:t>
            </a:r>
            <a:r>
              <a:rPr lang="en-US" sz="1700" b="0" i="0" dirty="0"/>
              <a:t> se tope </a:t>
            </a:r>
            <a:r>
              <a:rPr lang="en-US" sz="1700" b="0" i="0" dirty="0" err="1"/>
              <a:t>brže</a:t>
            </a:r>
            <a:r>
              <a:rPr lang="en-US" sz="1700" b="0" i="0" dirty="0"/>
              <a:t> no </a:t>
            </a:r>
            <a:r>
              <a:rPr lang="en-US" sz="1700" b="0" i="0" dirty="0" err="1"/>
              <a:t>ikad</a:t>
            </a:r>
            <a:r>
              <a:rPr lang="en-US" sz="1700" b="0" i="0" dirty="0"/>
              <a:t>. Planet </a:t>
            </a:r>
            <a:r>
              <a:rPr lang="en-US" sz="1700" b="0" i="0" dirty="0" err="1"/>
              <a:t>postaje</a:t>
            </a:r>
            <a:r>
              <a:rPr lang="en-US" sz="1700" b="0" i="0" dirty="0"/>
              <a:t> </a:t>
            </a:r>
            <a:r>
              <a:rPr lang="en-US" sz="1700" b="0" i="0" dirty="0" err="1"/>
              <a:t>sve</a:t>
            </a:r>
            <a:r>
              <a:rPr lang="en-US" sz="1700" b="0" i="0" dirty="0"/>
              <a:t> </a:t>
            </a:r>
            <a:r>
              <a:rPr lang="en-US" sz="1700" b="0" i="0" dirty="0" err="1"/>
              <a:t>topliji</a:t>
            </a:r>
            <a:r>
              <a:rPr lang="en-US" sz="1700" b="0" i="0" dirty="0"/>
              <a:t> </a:t>
            </a:r>
            <a:r>
              <a:rPr lang="en-US" sz="1700" b="0" i="0" dirty="0" err="1"/>
              <a:t>zbog</a:t>
            </a:r>
            <a:r>
              <a:rPr lang="en-US" sz="1700" b="0" i="0" dirty="0"/>
              <a:t> </a:t>
            </a:r>
            <a:r>
              <a:rPr lang="en-US" sz="1700" b="0" i="0" dirty="0" err="1"/>
              <a:t>klimatskih</a:t>
            </a:r>
            <a:r>
              <a:rPr lang="en-US" sz="1700" b="0" i="0" dirty="0"/>
              <a:t> </a:t>
            </a:r>
            <a:r>
              <a:rPr lang="en-US" sz="1700" b="0" i="0" dirty="0" err="1"/>
              <a:t>promjena</a:t>
            </a:r>
            <a:r>
              <a:rPr lang="en-US" sz="1700" b="0" i="0" dirty="0"/>
              <a:t>, </a:t>
            </a:r>
            <a:r>
              <a:rPr lang="en-US" sz="1700" b="0" i="0" dirty="0" err="1"/>
              <a:t>ledenjaci</a:t>
            </a:r>
            <a:r>
              <a:rPr lang="en-US" sz="1700" b="0" i="0" dirty="0"/>
              <a:t> se </a:t>
            </a:r>
            <a:r>
              <a:rPr lang="en-US" sz="1700" b="0" i="0" dirty="0" err="1"/>
              <a:t>smanjuju</a:t>
            </a:r>
            <a:r>
              <a:rPr lang="en-US" sz="1700" b="0" i="0" dirty="0"/>
              <a:t>, a </a:t>
            </a:r>
            <a:r>
              <a:rPr lang="en-US" sz="1700" b="0" i="0" dirty="0" err="1"/>
              <a:t>vodeni</a:t>
            </a:r>
            <a:r>
              <a:rPr lang="en-US" sz="1700" b="0" i="0" dirty="0"/>
              <a:t> </a:t>
            </a:r>
            <a:r>
              <a:rPr lang="en-US" sz="1700" b="0" i="0" dirty="0" err="1"/>
              <a:t>ciklus</a:t>
            </a:r>
            <a:r>
              <a:rPr lang="en-US" sz="1700" b="0" i="0" dirty="0"/>
              <a:t> </a:t>
            </a:r>
            <a:r>
              <a:rPr lang="en-US" sz="1700" b="0" i="0" dirty="0" err="1"/>
              <a:t>postaje</a:t>
            </a:r>
            <a:r>
              <a:rPr lang="en-US" sz="1700" b="0" i="0" dirty="0"/>
              <a:t> </a:t>
            </a:r>
            <a:r>
              <a:rPr lang="en-US" sz="1700" b="0" i="0" dirty="0" err="1"/>
              <a:t>nepredvidljiv</a:t>
            </a:r>
            <a:r>
              <a:rPr lang="en-US" sz="1700" b="0" i="0" dirty="0"/>
              <a:t> </a:t>
            </a:r>
            <a:r>
              <a:rPr lang="en-US" sz="1700" b="0" i="0" dirty="0" err="1"/>
              <a:t>i</a:t>
            </a:r>
            <a:r>
              <a:rPr lang="en-US" sz="1700" b="0" i="0" dirty="0"/>
              <a:t> </a:t>
            </a:r>
            <a:r>
              <a:rPr lang="en-US" sz="1700" b="0" i="0" dirty="0" err="1"/>
              <a:t>sklon</a:t>
            </a:r>
            <a:r>
              <a:rPr lang="en-US" sz="1700" b="0" i="0" dirty="0"/>
              <a:t> </a:t>
            </a:r>
            <a:r>
              <a:rPr lang="en-US" sz="1700" b="0" i="0" dirty="0" err="1"/>
              <a:t>ekstremima</a:t>
            </a:r>
            <a:r>
              <a:rPr lang="en-US" sz="1700" b="0" i="0" dirty="0"/>
              <a:t>. </a:t>
            </a:r>
            <a:r>
              <a:rPr lang="en-US" sz="1700" b="0" i="0" dirty="0" err="1"/>
              <a:t>Ograničenje</a:t>
            </a:r>
            <a:r>
              <a:rPr lang="en-US" sz="1700" b="0" i="0" dirty="0"/>
              <a:t> </a:t>
            </a:r>
            <a:r>
              <a:rPr lang="en-US" sz="1700" b="0" i="0" dirty="0" err="1"/>
              <a:t>globalnog</a:t>
            </a:r>
            <a:r>
              <a:rPr lang="en-US" sz="1700" b="0" i="0" dirty="0"/>
              <a:t> </a:t>
            </a:r>
            <a:r>
              <a:rPr lang="en-US" sz="1700" b="0" i="0" dirty="0" err="1"/>
              <a:t>zagrijavanja</a:t>
            </a:r>
            <a:r>
              <a:rPr lang="en-US" sz="1700" b="0" i="0" dirty="0"/>
              <a:t> za 1,5 °C </a:t>
            </a:r>
            <a:r>
              <a:rPr lang="en-US" sz="1700" b="0" i="0" dirty="0" err="1"/>
              <a:t>moglo</a:t>
            </a:r>
            <a:r>
              <a:rPr lang="en-US" sz="1700" b="0" i="0" dirty="0"/>
              <a:t> bi </a:t>
            </a:r>
            <a:r>
              <a:rPr lang="en-US" sz="1700" b="0" i="0" dirty="0" err="1"/>
              <a:t>spasiti</a:t>
            </a:r>
            <a:r>
              <a:rPr lang="en-US" sz="1700" b="0" i="0" dirty="0"/>
              <a:t> </a:t>
            </a:r>
            <a:r>
              <a:rPr lang="en-US" sz="1700" b="0" i="0" dirty="0" err="1"/>
              <a:t>gotovo</a:t>
            </a:r>
            <a:r>
              <a:rPr lang="en-US" sz="1700" b="0" i="0" dirty="0"/>
              <a:t> 2/3 </a:t>
            </a:r>
            <a:r>
              <a:rPr lang="en-US" sz="1700" b="0" i="0" dirty="0" err="1"/>
              <a:t>ledenjaka</a:t>
            </a:r>
            <a:r>
              <a:rPr lang="en-US" sz="1700" b="0" i="0" dirty="0"/>
              <a:t>. </a:t>
            </a:r>
            <a:r>
              <a:rPr lang="en-US" sz="1700" b="0" i="0" dirty="0" err="1"/>
              <a:t>Upravo</a:t>
            </a:r>
            <a:r>
              <a:rPr lang="en-US" sz="1700" b="0" i="0" dirty="0"/>
              <a:t> s </a:t>
            </a:r>
            <a:r>
              <a:rPr lang="en-US" sz="1700" b="0" i="0" dirty="0" err="1"/>
              <a:t>ciljem</a:t>
            </a:r>
            <a:r>
              <a:rPr lang="en-US" sz="1700" b="0" i="0" dirty="0"/>
              <a:t> </a:t>
            </a:r>
            <a:r>
              <a:rPr lang="en-US" sz="1700" b="0" i="0" dirty="0" err="1"/>
              <a:t>podizanja</a:t>
            </a:r>
            <a:r>
              <a:rPr lang="en-US" sz="1700" b="0" i="0" dirty="0"/>
              <a:t> </a:t>
            </a:r>
            <a:r>
              <a:rPr lang="en-US" sz="1700" b="0" i="0" dirty="0" err="1"/>
              <a:t>globalne</a:t>
            </a:r>
            <a:r>
              <a:rPr lang="en-US" sz="1700" b="0" i="0" dirty="0"/>
              <a:t> </a:t>
            </a:r>
            <a:r>
              <a:rPr lang="en-US" sz="1700" b="0" i="0" dirty="0" err="1"/>
              <a:t>svijesti</a:t>
            </a:r>
            <a:r>
              <a:rPr lang="en-US" sz="1700" b="0" i="0" dirty="0"/>
              <a:t>, UN je 2025. </a:t>
            </a:r>
            <a:r>
              <a:rPr lang="en-US" sz="1700" b="0" i="0" dirty="0" err="1"/>
              <a:t>godinu</a:t>
            </a:r>
            <a:r>
              <a:rPr lang="en-US" sz="1700" b="0" i="0" dirty="0"/>
              <a:t> </a:t>
            </a:r>
            <a:r>
              <a:rPr lang="en-US" sz="1700" b="0" i="0" dirty="0" err="1"/>
              <a:t>proglasio</a:t>
            </a:r>
            <a:r>
              <a:rPr lang="en-US" sz="1700" b="0" i="0" dirty="0"/>
              <a:t> </a:t>
            </a:r>
            <a:r>
              <a:rPr lang="en-US" sz="1700" b="0" i="0" dirty="0" err="1"/>
              <a:t>Međunarodnom</a:t>
            </a:r>
            <a:r>
              <a:rPr lang="en-US" sz="1700" b="0" i="0" dirty="0"/>
              <a:t> </a:t>
            </a:r>
            <a:r>
              <a:rPr lang="en-US" sz="1700" b="0" i="0" dirty="0" err="1"/>
              <a:t>godinom</a:t>
            </a:r>
            <a:r>
              <a:rPr lang="en-US" sz="1700" b="0" i="0" dirty="0"/>
              <a:t> </a:t>
            </a:r>
            <a:r>
              <a:rPr lang="en-US" sz="1700" b="0" i="0" dirty="0" err="1"/>
              <a:t>očuvanja</a:t>
            </a:r>
            <a:r>
              <a:rPr lang="en-US" sz="1700" b="0" i="0" dirty="0"/>
              <a:t> </a:t>
            </a:r>
            <a:r>
              <a:rPr lang="en-US" sz="1700" b="0" i="0" dirty="0" err="1"/>
              <a:t>ledenjaka</a:t>
            </a:r>
            <a:r>
              <a:rPr lang="en-US" sz="1700" b="0" i="0" dirty="0"/>
              <a:t>, a od </a:t>
            </a:r>
            <a:r>
              <a:rPr lang="en-US" sz="1700" b="0" i="0" dirty="0" err="1"/>
              <a:t>ove</a:t>
            </a:r>
            <a:r>
              <a:rPr lang="en-US" sz="1700" b="0" i="0" dirty="0"/>
              <a:t> se </a:t>
            </a:r>
            <a:r>
              <a:rPr lang="en-US" sz="1700" b="0" i="0" dirty="0" err="1"/>
              <a:t>godine</a:t>
            </a:r>
            <a:r>
              <a:rPr lang="en-US" sz="1700" b="0" i="0" dirty="0"/>
              <a:t> 20. </a:t>
            </a:r>
            <a:r>
              <a:rPr lang="en-US" sz="1700" b="0" i="0" dirty="0" err="1"/>
              <a:t>ožujka</a:t>
            </a:r>
            <a:r>
              <a:rPr lang="en-US" sz="1700" b="0" i="0" dirty="0"/>
              <a:t> </a:t>
            </a:r>
            <a:r>
              <a:rPr lang="en-US" sz="1700" b="0" i="0" dirty="0" err="1"/>
              <a:t>obilježava</a:t>
            </a:r>
            <a:r>
              <a:rPr lang="en-US" sz="1700" b="0" i="0" dirty="0"/>
              <a:t> </a:t>
            </a:r>
            <a:r>
              <a:rPr lang="en-US" sz="1700" b="0" i="0" dirty="0" err="1"/>
              <a:t>Svjetski</a:t>
            </a:r>
            <a:r>
              <a:rPr lang="en-US" sz="1700" b="0" i="0" dirty="0"/>
              <a:t> dan </a:t>
            </a:r>
            <a:r>
              <a:rPr lang="en-US" sz="1700" b="0" i="0" dirty="0" err="1"/>
              <a:t>ledenjaka</a:t>
            </a:r>
            <a:r>
              <a:rPr lang="en-US" sz="1700" b="0" i="0" dirty="0"/>
              <a:t>.</a:t>
            </a:r>
          </a:p>
        </p:txBody>
      </p:sp>
      <p:sp>
        <p:nvSpPr>
          <p:cNvPr id="6" name="TextBox 5">
            <a:extLst>
              <a:ext uri="{FF2B5EF4-FFF2-40B4-BE49-F238E27FC236}">
                <a16:creationId xmlns:a16="http://schemas.microsoft.com/office/drawing/2014/main" id="{EA16AA80-46BC-B7C2-3F77-E88BFF147474}"/>
              </a:ext>
            </a:extLst>
          </p:cNvPr>
          <p:cNvSpPr txBox="1"/>
          <p:nvPr/>
        </p:nvSpPr>
        <p:spPr>
          <a:xfrm>
            <a:off x="1095270" y="3231457"/>
            <a:ext cx="3737125" cy="733534"/>
          </a:xfrm>
          <a:prstGeom prst="rect">
            <a:avLst/>
          </a:prstGeom>
          <a:noFill/>
        </p:spPr>
        <p:txBody>
          <a:bodyPr wrap="square">
            <a:spAutoFit/>
          </a:bodyPr>
          <a:lstStyle/>
          <a:p>
            <a:pPr algn="l" fontAlgn="base">
              <a:lnSpc>
                <a:spcPts val="2625"/>
              </a:lnSpc>
              <a:spcAft>
                <a:spcPts val="600"/>
              </a:spcAft>
            </a:pPr>
            <a:r>
              <a:rPr lang="hr-HR" b="0" i="0" dirty="0">
                <a:solidFill>
                  <a:srgbClr val="444444"/>
                </a:solidFill>
                <a:effectLst/>
                <a:latin typeface="Roboto" panose="02000000000000000000" pitchFamily="2" charset="0"/>
              </a:rPr>
              <a:t>22. 3. 2025. – Svjetski dan voda – Očuvanje ledenjaka</a:t>
            </a:r>
          </a:p>
        </p:txBody>
      </p:sp>
      <p:pic>
        <p:nvPicPr>
          <p:cNvPr id="3078" name="Picture 6" descr="Danas je Svjetski dan voda – Aktualno hr">
            <a:extLst>
              <a:ext uri="{FF2B5EF4-FFF2-40B4-BE49-F238E27FC236}">
                <a16:creationId xmlns:a16="http://schemas.microsoft.com/office/drawing/2014/main" id="{74AEE7C2-38D3-62DD-170F-70B8BF4D1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348" y="492369"/>
            <a:ext cx="3305047" cy="24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9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3FA2F7A-970F-AC6F-D430-0538B2992FBD}"/>
              </a:ext>
            </a:extLst>
          </p:cNvPr>
          <p:cNvSpPr>
            <a:spLocks noGrp="1"/>
          </p:cNvSpPr>
          <p:nvPr>
            <p:ph idx="1"/>
          </p:nvPr>
        </p:nvSpPr>
        <p:spPr>
          <a:xfrm>
            <a:off x="1484311" y="1075175"/>
            <a:ext cx="3333496" cy="4716026"/>
          </a:xfrm>
        </p:spPr>
        <p:txBody>
          <a:bodyPr anchor="t">
            <a:normAutofit lnSpcReduction="10000"/>
          </a:bodyPr>
          <a:lstStyle/>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Voda pokriva 71% zemljine površine i nužna je za život kakav poznajemo.</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Hrvatska je među trideset vodom najbogatijih zemalja u svijetu.</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Zaštita okoliša i opskrba pitkom vodom postaju glavni problem i izazov za opstanak i razvoj civilizacije.</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Pitka voda postaje glavni resurs u 21. stoljeću zbog porasta broja ljudi i promijenjenog standarda. Danas smo suočeni sa svakodnevnim usporedbama kako pitka voda postaje "nova nafta" te da će se oko iste voditi borbe.</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Hrvatska ima dovoljno pitke vode za buduće naraštaje i nema pokazatelja da će se pojaviti nestašica.</a:t>
            </a:r>
          </a:p>
          <a:p>
            <a:pPr>
              <a:lnSpc>
                <a:spcPct val="90000"/>
              </a:lnSpc>
            </a:pPr>
            <a:endParaRPr lang="hr-HR" sz="1100" dirty="0"/>
          </a:p>
        </p:txBody>
      </p:sp>
      <p:pic>
        <p:nvPicPr>
          <p:cNvPr id="5" name="Slika 4" descr="Slika na kojoj se prikazuje tekućina, fluid, kap, mjehur od tekućine&#10;&#10;Sadržaj generiran umjetnom inteligencijom može biti netočan.">
            <a:extLst>
              <a:ext uri="{FF2B5EF4-FFF2-40B4-BE49-F238E27FC236}">
                <a16:creationId xmlns:a16="http://schemas.microsoft.com/office/drawing/2014/main" id="{54E1691F-33EF-4EAE-CE99-58B860F45A04}"/>
              </a:ext>
            </a:extLst>
          </p:cNvPr>
          <p:cNvPicPr>
            <a:picLocks noChangeAspect="1"/>
          </p:cNvPicPr>
          <p:nvPr/>
        </p:nvPicPr>
        <p:blipFill>
          <a:blip r:embed="rId3">
            <a:extLst>
              <a:ext uri="{28A0092B-C50C-407E-A947-70E740481C1C}">
                <a14:useLocalDpi xmlns:a14="http://schemas.microsoft.com/office/drawing/2010/main" val="0"/>
              </a:ext>
            </a:extLst>
          </a:blip>
          <a:srcRect l="23115" r="11911"/>
          <a:stretch/>
        </p:blipFill>
        <p:spPr>
          <a:xfrm>
            <a:off x="5262033" y="702923"/>
            <a:ext cx="6240990" cy="501880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838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3B75-6DF1-0A7D-1030-74727274AB14}"/>
              </a:ext>
            </a:extLst>
          </p:cNvPr>
          <p:cNvSpPr>
            <a:spLocks noGrp="1"/>
          </p:cNvSpPr>
          <p:nvPr>
            <p:ph type="title"/>
          </p:nvPr>
        </p:nvSpPr>
        <p:spPr>
          <a:xfrm>
            <a:off x="8041742" y="648930"/>
            <a:ext cx="3461281" cy="5480565"/>
          </a:xfrm>
        </p:spPr>
        <p:txBody>
          <a:bodyPr vert="horz" lIns="91440" tIns="45720" rIns="91440" bIns="45720" rtlCol="0" anchor="b">
            <a:noAutofit/>
          </a:bodyPr>
          <a:lstStyle/>
          <a:p>
            <a:pPr algn="r">
              <a:lnSpc>
                <a:spcPct val="90000"/>
              </a:lnSpc>
            </a:pPr>
            <a:r>
              <a:rPr lang="en-US" sz="1800" b="0" i="0" dirty="0">
                <a:latin typeface="Times New Roman" panose="02020603050405020304" pitchFamily="18" charset="0"/>
                <a:cs typeface="Times New Roman" panose="02020603050405020304" pitchFamily="18" charset="0"/>
              </a:rPr>
              <a:t>Prema </a:t>
            </a:r>
            <a:r>
              <a:rPr lang="en-US" sz="1800" b="0" i="0" dirty="0" err="1">
                <a:latin typeface="Times New Roman" panose="02020603050405020304" pitchFamily="18" charset="0"/>
                <a:cs typeface="Times New Roman" panose="02020603050405020304" pitchFamily="18" charset="0"/>
              </a:rPr>
              <a:t>podacima</a:t>
            </a:r>
            <a:r>
              <a:rPr lang="en-US" sz="1800" b="0" i="0" dirty="0">
                <a:latin typeface="Times New Roman" panose="02020603050405020304" pitchFamily="18" charset="0"/>
                <a:cs typeface="Times New Roman" panose="02020603050405020304" pitchFamily="18" charset="0"/>
              </a:rPr>
              <a:t> UN-a </a:t>
            </a:r>
            <a:r>
              <a:rPr lang="en-US" sz="1800" b="0" i="0" dirty="0" err="1">
                <a:latin typeface="Times New Roman" panose="02020603050405020304" pitchFamily="18" charset="0"/>
                <a:cs typeface="Times New Roman" panose="02020603050405020304" pitchFamily="18" charset="0"/>
              </a:rPr>
              <a: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dalje</a:t>
            </a:r>
            <a:r>
              <a:rPr lang="en-US" sz="1800" b="0" i="0" dirty="0">
                <a:latin typeface="Times New Roman" panose="02020603050405020304" pitchFamily="18" charset="0"/>
                <a:cs typeface="Times New Roman" panose="02020603050405020304" pitchFamily="18" charset="0"/>
              </a:rPr>
              <a:t> 2,2 </a:t>
            </a:r>
            <a:r>
              <a:rPr lang="en-US" sz="1800" b="0" i="0" dirty="0" err="1">
                <a:latin typeface="Times New Roman" panose="02020603050405020304" pitchFamily="18" charset="0"/>
                <a:cs typeface="Times New Roman" panose="02020603050405020304" pitchFamily="18" charset="0"/>
              </a:rPr>
              <a:t>milijardi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ljudi</a:t>
            </a:r>
            <a:r>
              <a:rPr lang="en-US" sz="1800" b="0" i="0" dirty="0">
                <a:latin typeface="Times New Roman" panose="02020603050405020304" pitchFamily="18" charset="0"/>
                <a:cs typeface="Times New Roman" panose="02020603050405020304" pitchFamily="18" charset="0"/>
              </a:rPr>
              <a:t> u </a:t>
            </a:r>
            <a:r>
              <a:rPr lang="en-US" sz="1800" b="0" i="0" dirty="0" err="1">
                <a:latin typeface="Times New Roman" panose="02020603050405020304" pitchFamily="18" charset="0"/>
                <a:cs typeface="Times New Roman" panose="02020603050405020304" pitchFamily="18" charset="0"/>
              </a:rPr>
              <a:t>svijetu</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nema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pristup</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sigurnoj</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pitkoj</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vodi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zbog</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čega</a:t>
            </a:r>
            <a:r>
              <a:rPr lang="en-US" sz="1800" b="0" i="0" dirty="0">
                <a:latin typeface="Times New Roman" panose="02020603050405020304" pitchFamily="18" charset="0"/>
                <a:cs typeface="Times New Roman" panose="02020603050405020304" pitchFamily="18" charset="0"/>
              </a:rPr>
              <a:t> je </a:t>
            </a:r>
            <a:r>
              <a:rPr lang="en-US" sz="1800" b="0" i="0" dirty="0" err="1">
                <a:latin typeface="Times New Roman" panose="02020603050405020304" pitchFamily="18" charset="0"/>
                <a:cs typeface="Times New Roman" panose="02020603050405020304" pitchFamily="18" charset="0"/>
              </a:rPr>
              <a:t>jedan</a:t>
            </a:r>
            <a:r>
              <a:rPr lang="en-US" sz="1800" b="0" i="0" dirty="0">
                <a:latin typeface="Times New Roman" panose="02020603050405020304" pitchFamily="18" charset="0"/>
                <a:cs typeface="Times New Roman" panose="02020603050405020304" pitchFamily="18" charset="0"/>
              </a:rPr>
              <a:t> od </a:t>
            </a:r>
            <a:r>
              <a:rPr lang="en-US" sz="1800" b="0" i="0" dirty="0" err="1">
                <a:latin typeface="Times New Roman" panose="02020603050405020304" pitchFamily="18" charset="0"/>
                <a:cs typeface="Times New Roman" panose="02020603050405020304" pitchFamily="18" charset="0"/>
              </a:rPr>
              <a:t>glavnih</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ciljeva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programa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održivog</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razvoja</a:t>
            </a:r>
            <a:r>
              <a:rPr lang="en-US" sz="1800" b="0" i="0" dirty="0">
                <a:latin typeface="Times New Roman" panose="02020603050405020304" pitchFamily="18" charset="0"/>
                <a:cs typeface="Times New Roman" panose="02020603050405020304" pitchFamily="18" charset="0"/>
              </a:rPr>
              <a:t> UN-a </a:t>
            </a:r>
            <a:r>
              <a:rPr lang="en-US" sz="1800" b="0" i="0" dirty="0" err="1">
                <a:latin typeface="Times New Roman" panose="02020603050405020304" pitchFamily="18" charset="0"/>
                <a:cs typeface="Times New Roman" panose="02020603050405020304" pitchFamily="18" charset="0"/>
              </a:rPr>
              <a:t>voda</a:t>
            </a:r>
            <a:r>
              <a:rPr lang="en-US" sz="1800" b="0" i="0" dirty="0">
                <a:latin typeface="Times New Roman" panose="02020603050405020304" pitchFamily="18" charset="0"/>
                <a:cs typeface="Times New Roman" panose="02020603050405020304" pitchFamily="18" charset="0"/>
              </a:rPr>
              <a:t> za </a:t>
            </a:r>
            <a:r>
              <a:rPr lang="en-US" sz="1800" b="0" i="0" dirty="0" err="1">
                <a:latin typeface="Times New Roman" panose="02020603050405020304" pitchFamily="18" charset="0"/>
                <a:cs typeface="Times New Roman" panose="02020603050405020304" pitchFamily="18" charset="0"/>
              </a:rPr>
              <a:t>sve</a:t>
            </a:r>
            <a:r>
              <a:rPr lang="en-US" sz="1800" b="0" i="0" dirty="0">
                <a:latin typeface="Times New Roman" panose="02020603050405020304" pitchFamily="18" charset="0"/>
                <a:cs typeface="Times New Roman" panose="02020603050405020304" pitchFamily="18" charset="0"/>
              </a:rPr>
              <a:t> do 2030. </a:t>
            </a:r>
            <a:r>
              <a:rPr lang="en-US" sz="1800" b="0" i="0" dirty="0" err="1">
                <a:latin typeface="Times New Roman" panose="02020603050405020304" pitchFamily="18" charset="0"/>
                <a:cs typeface="Times New Roman" panose="02020603050405020304" pitchFamily="18" charset="0"/>
              </a:rPr>
              <a:t>godine</a:t>
            </a:r>
            <a:r>
              <a:rPr lang="en-US" sz="1800" b="0" i="0" dirty="0">
                <a:latin typeface="Times New Roman" panose="02020603050405020304" pitchFamily="18" charset="0"/>
                <a:cs typeface="Times New Roman" panose="02020603050405020304" pitchFamily="18" charset="0"/>
              </a:rPr>
              <a:t>.</a:t>
            </a:r>
            <a:br>
              <a:rPr lang="en-US" sz="1800" b="0" i="0" dirty="0">
                <a:latin typeface="Times New Roman" panose="02020603050405020304" pitchFamily="18" charset="0"/>
                <a:cs typeface="Times New Roman" panose="02020603050405020304" pitchFamily="18" charset="0"/>
              </a:rPr>
            </a:br>
            <a:r>
              <a:rPr lang="en-US" sz="1800" b="0" i="0" dirty="0">
                <a:latin typeface="Times New Roman" panose="02020603050405020304" pitchFamily="18" charset="0"/>
                <a:cs typeface="Times New Roman" panose="02020603050405020304" pitchFamily="18" charset="0"/>
              </a:rPr>
              <a:t>Voda </a:t>
            </a:r>
            <a:r>
              <a:rPr lang="en-US" sz="1800" b="0" i="0" dirty="0" err="1">
                <a:latin typeface="Times New Roman" panose="02020603050405020304" pitchFamily="18" charset="0"/>
                <a:cs typeface="Times New Roman" panose="02020603050405020304" pitchFamily="18" charset="0"/>
              </a:rPr>
              <a: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njeni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resursi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sve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više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su</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ugroženi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različitim</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nepovoljnim</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utjecajima</a:t>
            </a:r>
            <a:r>
              <a:rPr lang="en-US" sz="1800" b="0" i="0" dirty="0">
                <a:latin typeface="Times New Roman" panose="02020603050405020304" pitchFamily="18" charset="0"/>
                <a:cs typeface="Times New Roman" panose="02020603050405020304" pitchFamily="18" charset="0"/>
              </a:rPr>
              <a:t> od rasta </a:t>
            </a:r>
            <a:r>
              <a:rPr lang="en-US" sz="1800" b="0" i="0" dirty="0" err="1">
                <a:latin typeface="Times New Roman" panose="02020603050405020304" pitchFamily="18" charset="0"/>
                <a:cs typeface="Times New Roman" panose="02020603050405020304" pitchFamily="18" charset="0"/>
              </a:rPr>
              <a:t>broja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stanovništva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prekomjernim</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zahvaćanjem</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vode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gubicima</a:t>
            </a:r>
            <a:r>
              <a:rPr lang="en-US" sz="1800" b="0" i="0" dirty="0">
                <a:latin typeface="Times New Roman" panose="02020603050405020304" pitchFamily="18" charset="0"/>
                <a:cs typeface="Times New Roman" panose="02020603050405020304" pitchFamily="18" charset="0"/>
              </a:rPr>
              <a:t> u </a:t>
            </a:r>
            <a:r>
              <a:rPr lang="en-US" sz="1800" b="0" i="0" dirty="0" err="1">
                <a:latin typeface="Times New Roman" panose="02020603050405020304" pitchFamily="18" charset="0"/>
                <a:cs typeface="Times New Roman" panose="02020603050405020304" pitchFamily="18" charset="0"/>
              </a:rPr>
              <a:t>vodoopskrbi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klimatskim</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promjenama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promjenama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hidroloških</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režima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kao</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antropogenim</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izvorima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onečišćenja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poput</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industrije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poljoprivrede</a:t>
            </a:r>
            <a:r>
              <a:rPr lang="en-US" sz="1800" b="0" i="0" dirty="0">
                <a:latin typeface="Times New Roman" panose="02020603050405020304" pitchFamily="18" charset="0"/>
                <a:cs typeface="Times New Roman" panose="02020603050405020304" pitchFamily="18" charset="0"/>
              </a:rPr>
              <a:t>, koji </a:t>
            </a:r>
            <a:r>
              <a:rPr lang="en-US" sz="1800" b="0" i="0" dirty="0" err="1">
                <a:latin typeface="Times New Roman" panose="02020603050405020304" pitchFamily="18" charset="0"/>
                <a:cs typeface="Times New Roman" panose="02020603050405020304" pitchFamily="18" charset="0"/>
              </a:rPr>
              <a:t>znatno</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narušavaju</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vodene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ekosustave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smanjuju</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zalihe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pitke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vode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Zato</a:t>
            </a:r>
            <a:r>
              <a:rPr lang="en-US" sz="1800" b="0" i="0" dirty="0">
                <a:latin typeface="Times New Roman" panose="02020603050405020304" pitchFamily="18" charset="0"/>
                <a:cs typeface="Times New Roman" panose="02020603050405020304" pitchFamily="18" charset="0"/>
              </a:rPr>
              <a:t> je </a:t>
            </a:r>
            <a:r>
              <a:rPr lang="en-US" sz="1800" b="0" i="0" dirty="0" err="1">
                <a:latin typeface="Times New Roman" panose="02020603050405020304" pitchFamily="18" charset="0"/>
                <a:cs typeface="Times New Roman" panose="02020603050405020304" pitchFamily="18" charset="0"/>
              </a:rPr>
              <a:t>važno</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provoditi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aktivnosti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koje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će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smanjiti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te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nepovoljne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utjecaje</a:t>
            </a:r>
            <a:r>
              <a:rPr lang="en-US" sz="1800" b="0" i="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pic>
        <p:nvPicPr>
          <p:cNvPr id="1030" name="Picture 6" descr="Данас свјетски дан вода - Радио-телевизија">
            <a:extLst>
              <a:ext uri="{FF2B5EF4-FFF2-40B4-BE49-F238E27FC236}">
                <a16:creationId xmlns:a16="http://schemas.microsoft.com/office/drawing/2014/main" id="{01BE43AD-4FB8-F6D6-3498-71B18EB3F4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693" y="648930"/>
            <a:ext cx="6854433" cy="523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8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6F317B-B36F-39F7-4B76-F4830700F5B3}"/>
              </a:ext>
            </a:extLst>
          </p:cNvPr>
          <p:cNvSpPr>
            <a:spLocks noGrp="1"/>
          </p:cNvSpPr>
          <p:nvPr>
            <p:ph type="title"/>
          </p:nvPr>
        </p:nvSpPr>
        <p:spPr>
          <a:xfrm>
            <a:off x="1484312" y="271306"/>
            <a:ext cx="4278928" cy="1394470"/>
          </a:xfrm>
        </p:spPr>
        <p:txBody>
          <a:bodyPr>
            <a:normAutofit/>
          </a:bodyPr>
          <a:lstStyle/>
          <a:p>
            <a:r>
              <a:rPr lang="hr-HR" dirty="0"/>
              <a:t>ZAŠTO NAM JE VODA VAŽNA?</a:t>
            </a:r>
          </a:p>
        </p:txBody>
      </p:sp>
      <p:sp>
        <p:nvSpPr>
          <p:cNvPr id="3" name="Rezervirano mjesto sadržaja 2">
            <a:extLst>
              <a:ext uri="{FF2B5EF4-FFF2-40B4-BE49-F238E27FC236}">
                <a16:creationId xmlns:a16="http://schemas.microsoft.com/office/drawing/2014/main" id="{F8A1C1FD-B38C-D5D6-A3A3-BF61B00D9E02}"/>
              </a:ext>
            </a:extLst>
          </p:cNvPr>
          <p:cNvSpPr>
            <a:spLocks noGrp="1"/>
          </p:cNvSpPr>
          <p:nvPr>
            <p:ph idx="1"/>
          </p:nvPr>
        </p:nvSpPr>
        <p:spPr>
          <a:xfrm>
            <a:off x="1484310" y="1665777"/>
            <a:ext cx="4278929" cy="4664686"/>
          </a:xfrm>
        </p:spPr>
        <p:txBody>
          <a:bodyPr>
            <a:noAutofit/>
          </a:bodyPr>
          <a:lstStyle/>
          <a:p>
            <a:pPr marL="457200" indent="-457200">
              <a:lnSpc>
                <a:spcPct val="90000"/>
              </a:lnSpc>
              <a:buFont typeface="+mj-lt"/>
              <a:buAutoNum type="arabicPeriod"/>
            </a:pPr>
            <a:r>
              <a:rPr lang="hr-HR" sz="1800" b="0" i="0" dirty="0">
                <a:effectLst/>
                <a:latin typeface="Times New Roman" panose="02020603050405020304" pitchFamily="18" charset="0"/>
                <a:cs typeface="Times New Roman" panose="02020603050405020304" pitchFamily="18" charset="0"/>
              </a:rPr>
              <a:t>Vodena masa prekriva čak 71% površine planete Zemlje. Od sveukupne količine vode na Zemlji, 97,5% je slana voda, a 2,5% slatka voda.</a:t>
            </a:r>
          </a:p>
          <a:p>
            <a:pPr marL="457200" indent="-457200">
              <a:lnSpc>
                <a:spcPct val="90000"/>
              </a:lnSpc>
              <a:buFont typeface="+mj-lt"/>
              <a:buAutoNum type="arabicPeriod"/>
            </a:pPr>
            <a:r>
              <a:rPr lang="hr-HR" sz="1800" b="0" i="0" dirty="0">
                <a:effectLst/>
                <a:latin typeface="Times New Roman" panose="02020603050405020304" pitchFamily="18" charset="0"/>
                <a:cs typeface="Times New Roman" panose="02020603050405020304" pitchFamily="18" charset="0"/>
              </a:rPr>
              <a:t>Voda je osnova života. Sve životinje i biljke sastoje se od vode: životinje od 75 % vode, ribe također 75, meduze od 99 %, krumpir od 76 %, jabuke od 85, rajčice od 90%, krastavci od 95, lubenice od 96 %.</a:t>
            </a:r>
            <a:endParaRPr lang="hr-HR" sz="1800" dirty="0">
              <a:latin typeface="Times New Roman" panose="02020603050405020304" pitchFamily="18" charset="0"/>
              <a:cs typeface="Times New Roman" panose="02020603050405020304" pitchFamily="18" charset="0"/>
            </a:endParaRPr>
          </a:p>
          <a:p>
            <a:pPr marL="457200" indent="-457200">
              <a:lnSpc>
                <a:spcPct val="90000"/>
              </a:lnSpc>
              <a:buFont typeface="+mj-lt"/>
              <a:buAutoNum type="arabicPeriod"/>
            </a:pPr>
            <a:r>
              <a:rPr lang="hr-HR" sz="1800" b="0" i="0" dirty="0">
                <a:effectLst/>
                <a:latin typeface="Times New Roman" panose="02020603050405020304" pitchFamily="18" charset="0"/>
                <a:cs typeface="Times New Roman" panose="02020603050405020304" pitchFamily="18" charset="0"/>
              </a:rPr>
              <a:t>Čovjek bez vode umire. Ukoliko izgubi dva posto vode od cjelokupne mase svog tijela, kod njega se javlja snažna žeđ. Ako se postotak gubitka vode poveća do 10, čovjek počinje halucinirati, a pri gubitku 12 posto ne može se oporaviti bez hitne pomoći liječnika. </a:t>
            </a:r>
            <a:endParaRPr lang="hr-HR" sz="1800" dirty="0">
              <a:latin typeface="Times New Roman" panose="02020603050405020304" pitchFamily="18" charset="0"/>
              <a:cs typeface="Times New Roman" panose="02020603050405020304" pitchFamily="18" charset="0"/>
            </a:endParaRPr>
          </a:p>
        </p:txBody>
      </p:sp>
      <p:pic>
        <p:nvPicPr>
          <p:cNvPr id="5" name="Slika 4" descr="Slika na kojoj se prikazuje pitka voda, hrana, piće, fluid&#10;&#10;Sadržaj generiran umjetnom inteligencijom može biti netočan.">
            <a:extLst>
              <a:ext uri="{FF2B5EF4-FFF2-40B4-BE49-F238E27FC236}">
                <a16:creationId xmlns:a16="http://schemas.microsoft.com/office/drawing/2014/main" id="{6158B72A-47F1-4014-65B5-2FE6C054BD2E}"/>
              </a:ext>
            </a:extLst>
          </p:cNvPr>
          <p:cNvPicPr>
            <a:picLocks noChangeAspect="1"/>
          </p:cNvPicPr>
          <p:nvPr/>
        </p:nvPicPr>
        <p:blipFill>
          <a:blip r:embed="rId3">
            <a:extLst>
              <a:ext uri="{28A0092B-C50C-407E-A947-70E740481C1C}">
                <a14:useLocalDpi xmlns:a14="http://schemas.microsoft.com/office/drawing/2010/main" val="0"/>
              </a:ext>
            </a:extLst>
          </a:blip>
          <a:srcRect l="26597" r="4015" b="1"/>
          <a:stretch/>
        </p:blipFill>
        <p:spPr>
          <a:xfrm>
            <a:off x="6434407" y="1011765"/>
            <a:ext cx="4744154" cy="4546708"/>
          </a:xfrm>
          <a:prstGeom prst="rect">
            <a:avLst/>
          </a:prstGeom>
        </p:spPr>
      </p:pic>
    </p:spTree>
    <p:extLst>
      <p:ext uri="{BB962C8B-B14F-4D97-AF65-F5344CB8AC3E}">
        <p14:creationId xmlns:p14="http://schemas.microsoft.com/office/powerpoint/2010/main" val="194193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F7D86D-D5E0-67A7-3E00-F0583BCB847B}"/>
              </a:ext>
            </a:extLst>
          </p:cNvPr>
          <p:cNvSpPr>
            <a:spLocks noGrp="1"/>
          </p:cNvSpPr>
          <p:nvPr>
            <p:ph type="title"/>
          </p:nvPr>
        </p:nvSpPr>
        <p:spPr>
          <a:xfrm>
            <a:off x="1753496" y="685801"/>
            <a:ext cx="2543201" cy="381000"/>
          </a:xfrm>
        </p:spPr>
        <p:txBody>
          <a:bodyPr anchor="b">
            <a:normAutofit fontScale="90000"/>
          </a:bodyPr>
          <a:lstStyle/>
          <a:p>
            <a:pPr algn="l"/>
            <a:endParaRPr lang="hr-HR" sz="3200" dirty="0"/>
          </a:p>
        </p:txBody>
      </p:sp>
      <p:sp>
        <p:nvSpPr>
          <p:cNvPr id="3" name="Rezervirano mjesto sadržaja 2">
            <a:extLst>
              <a:ext uri="{FF2B5EF4-FFF2-40B4-BE49-F238E27FC236}">
                <a16:creationId xmlns:a16="http://schemas.microsoft.com/office/drawing/2014/main" id="{62F3AA0C-C2F9-DAA8-DABF-D6D44F02AC6B}"/>
              </a:ext>
            </a:extLst>
          </p:cNvPr>
          <p:cNvSpPr>
            <a:spLocks noGrp="1"/>
          </p:cNvSpPr>
          <p:nvPr>
            <p:ph idx="1"/>
          </p:nvPr>
        </p:nvSpPr>
        <p:spPr>
          <a:xfrm>
            <a:off x="1484310" y="1528763"/>
            <a:ext cx="2812387" cy="4643436"/>
          </a:xfrm>
        </p:spPr>
        <p:txBody>
          <a:bodyPr anchor="t">
            <a:noAutofit/>
          </a:bodyPr>
          <a:lstStyle/>
          <a:p>
            <a:pPr>
              <a:lnSpc>
                <a:spcPct val="90000"/>
              </a:lnSpc>
            </a:pPr>
            <a:r>
              <a:rPr lang="hr-HR" sz="2000" b="0" i="0" dirty="0">
                <a:effectLst/>
                <a:latin typeface="Times New Roman" panose="02020603050405020304" pitchFamily="18" charset="0"/>
                <a:cs typeface="Times New Roman" panose="02020603050405020304" pitchFamily="18" charset="0"/>
              </a:rPr>
              <a:t>Na Zemlji, 96,5% vode se nalazi u morima i oceanima, 1,7% u podzemnim vodama, 1,7% u ledenj</a:t>
            </a:r>
            <a:r>
              <a:rPr lang="hr-HR" sz="2000" dirty="0">
                <a:latin typeface="Times New Roman" panose="02020603050405020304" pitchFamily="18" charset="0"/>
                <a:cs typeface="Times New Roman" panose="02020603050405020304" pitchFamily="18" charset="0"/>
              </a:rPr>
              <a:t>a</a:t>
            </a:r>
            <a:r>
              <a:rPr lang="hr-HR" sz="2000" b="0" i="0" dirty="0">
                <a:effectLst/>
                <a:latin typeface="Times New Roman" panose="02020603050405020304" pitchFamily="18" charset="0"/>
                <a:cs typeface="Times New Roman" panose="02020603050405020304" pitchFamily="18" charset="0"/>
              </a:rPr>
              <a:t>cima i vječnom ledu na Antarktiku i Grenlandu, mali postotak u drugim većim vodenim površinama i 0,001% u atmosferi kao vodena para, oblaci.</a:t>
            </a:r>
            <a:endParaRPr lang="hr-HR" sz="2000" dirty="0">
              <a:latin typeface="Times New Roman" panose="02020603050405020304" pitchFamily="18" charset="0"/>
              <a:cs typeface="Times New Roman" panose="02020603050405020304" pitchFamily="18" charset="0"/>
            </a:endParaRPr>
          </a:p>
        </p:txBody>
      </p:sp>
      <p:pic>
        <p:nvPicPr>
          <p:cNvPr id="5" name="Slika 4" descr="Slika na kojoj se prikazuje ledenjak, priroda, voda, nebo&#10;&#10;Sadržaj generiran umjetnom inteligencijom može biti netočan.">
            <a:extLst>
              <a:ext uri="{FF2B5EF4-FFF2-40B4-BE49-F238E27FC236}">
                <a16:creationId xmlns:a16="http://schemas.microsoft.com/office/drawing/2014/main" id="{ED0C9EFC-B8FF-3519-8C93-BFD93ADF5665}"/>
              </a:ext>
            </a:extLst>
          </p:cNvPr>
          <p:cNvPicPr>
            <a:picLocks noChangeAspect="1"/>
          </p:cNvPicPr>
          <p:nvPr/>
        </p:nvPicPr>
        <p:blipFill>
          <a:blip r:embed="rId3">
            <a:extLst>
              <a:ext uri="{28A0092B-C50C-407E-A947-70E740481C1C}">
                <a14:useLocalDpi xmlns:a14="http://schemas.microsoft.com/office/drawing/2010/main" val="0"/>
              </a:ext>
            </a:extLst>
          </a:blip>
          <a:srcRect l="3169" r="5261" b="1"/>
          <a:stretch/>
        </p:blipFill>
        <p:spPr>
          <a:xfrm>
            <a:off x="4941202" y="1011765"/>
            <a:ext cx="6237359" cy="4546708"/>
          </a:xfrm>
          <a:prstGeom prst="rect">
            <a:avLst/>
          </a:prstGeom>
        </p:spPr>
      </p:pic>
    </p:spTree>
    <p:extLst>
      <p:ext uri="{BB962C8B-B14F-4D97-AF65-F5344CB8AC3E}">
        <p14:creationId xmlns:p14="http://schemas.microsoft.com/office/powerpoint/2010/main" val="36340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Slika 4" descr="Slika na kojoj se prikazuje tekućina, kap, fluid, mjehur od tekućine&#10;&#10;Sadržaj generiran umjetnom inteligencijom može biti netočan.">
            <a:extLst>
              <a:ext uri="{FF2B5EF4-FFF2-40B4-BE49-F238E27FC236}">
                <a16:creationId xmlns:a16="http://schemas.microsoft.com/office/drawing/2014/main" id="{8C4E9C28-35B6-EB3D-046C-57BAC5150EA6}"/>
              </a:ext>
            </a:extLst>
          </p:cNvPr>
          <p:cNvPicPr>
            <a:picLocks noChangeAspect="1"/>
          </p:cNvPicPr>
          <p:nvPr/>
        </p:nvPicPr>
        <p:blipFill>
          <a:blip r:embed="rId3">
            <a:extLst>
              <a:ext uri="{28A0092B-C50C-407E-A947-70E740481C1C}">
                <a14:useLocalDpi xmlns:a14="http://schemas.microsoft.com/office/drawing/2010/main" val="0"/>
              </a:ext>
            </a:extLst>
          </a:blip>
          <a:srcRect l="15046" r="7685"/>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Naslov 1">
            <a:extLst>
              <a:ext uri="{FF2B5EF4-FFF2-40B4-BE49-F238E27FC236}">
                <a16:creationId xmlns:a16="http://schemas.microsoft.com/office/drawing/2014/main" id="{65DD1320-7E17-2CE1-89E6-A38F53A712A2}"/>
              </a:ext>
            </a:extLst>
          </p:cNvPr>
          <p:cNvSpPr>
            <a:spLocks noGrp="1"/>
          </p:cNvSpPr>
          <p:nvPr>
            <p:ph type="title"/>
          </p:nvPr>
        </p:nvSpPr>
        <p:spPr>
          <a:xfrm>
            <a:off x="972080" y="271306"/>
            <a:ext cx="5260680" cy="795494"/>
          </a:xfrm>
        </p:spPr>
        <p:txBody>
          <a:bodyPr>
            <a:normAutofit/>
          </a:bodyPr>
          <a:lstStyle/>
          <a:p>
            <a:pPr algn="l"/>
            <a:r>
              <a:rPr lang="hr-HR" b="1" i="0" dirty="0">
                <a:effectLst/>
                <a:latin typeface="Times New Roman" panose="02020603050405020304" pitchFamily="18" charset="0"/>
                <a:cs typeface="Times New Roman" panose="02020603050405020304" pitchFamily="18" charset="0"/>
              </a:rPr>
              <a:t>ZANIMLJIVOSTI</a:t>
            </a:r>
            <a:endParaRPr lang="hr-HR" dirty="0">
              <a:latin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a16="http://schemas.microsoft.com/office/drawing/2014/main" id="{73773040-69A3-E0BF-FABB-FAAF19AEACFF}"/>
              </a:ext>
            </a:extLst>
          </p:cNvPr>
          <p:cNvSpPr>
            <a:spLocks noGrp="1"/>
          </p:cNvSpPr>
          <p:nvPr>
            <p:ph idx="1"/>
          </p:nvPr>
        </p:nvSpPr>
        <p:spPr>
          <a:xfrm>
            <a:off x="643468" y="1386673"/>
            <a:ext cx="5260680" cy="5084465"/>
          </a:xfrm>
        </p:spPr>
        <p:txBody>
          <a:bodyPr>
            <a:normAutofit/>
          </a:bodyPr>
          <a:lstStyle/>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Voda poboljšava naše zdravlje</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Sastavni je dio stanica u našem tijelu</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Donosi hranu i kisik u stanice, a </a:t>
            </a:r>
            <a:r>
              <a:rPr lang="hr-HR" sz="1600" dirty="0">
                <a:latin typeface="Times New Roman" panose="02020603050405020304" pitchFamily="18" charset="0"/>
                <a:cs typeface="Times New Roman" panose="02020603050405020304" pitchFamily="18" charset="0"/>
              </a:rPr>
              <a:t>od</a:t>
            </a:r>
            <a:r>
              <a:rPr lang="hr-HR" sz="1600" b="0" i="0" dirty="0">
                <a:effectLst/>
                <a:latin typeface="Times New Roman" panose="02020603050405020304" pitchFamily="18" charset="0"/>
                <a:cs typeface="Times New Roman" panose="02020603050405020304" pitchFamily="18" charset="0"/>
              </a:rPr>
              <a:t>nosi štetne tvari</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Pročišćava bubrege</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Hladi, ali i štiti od hladnoće naše tijelo</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Dio je naše krvi, znoja, suza i sline</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Povećava broj kalorija koje trošimo tijekom dnevnih aktivnosti</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Pomaže u uklanjanju iz tijela viška natrija koji može dovesti do zadržavanja tekućina</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Pomaže u zaštiti od niza bolesti (prehlada, infekcija mokraćnog kanala, bubrežnih kamenaca)</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Može poboljšati izgled (pomaže u hidrataciji kože i čini je glađom, mekšom i nježnijom)</a:t>
            </a:r>
          </a:p>
          <a:p>
            <a:pPr>
              <a:lnSpc>
                <a:spcPct val="90000"/>
              </a:lnSpc>
              <a:buFont typeface="Arial" panose="020B0604020202020204" pitchFamily="34" charset="0"/>
              <a:buChar char="•"/>
            </a:pPr>
            <a:r>
              <a:rPr lang="hr-HR" sz="1600" b="0" i="0" dirty="0">
                <a:effectLst/>
                <a:latin typeface="Times New Roman" panose="02020603050405020304" pitchFamily="18" charset="0"/>
                <a:cs typeface="Times New Roman" panose="02020603050405020304" pitchFamily="18" charset="0"/>
              </a:rPr>
              <a:t>Može pomoći u gubitku tjelesne težine jer daje više energije tijekom tjelesnih aktivnosti</a:t>
            </a:r>
          </a:p>
          <a:p>
            <a:pPr>
              <a:lnSpc>
                <a:spcPct val="90000"/>
              </a:lnSpc>
            </a:pPr>
            <a:endParaRPr lang="hr-HR" sz="1000" dirty="0"/>
          </a:p>
        </p:txBody>
      </p:sp>
    </p:spTree>
    <p:extLst>
      <p:ext uri="{BB962C8B-B14F-4D97-AF65-F5344CB8AC3E}">
        <p14:creationId xmlns:p14="http://schemas.microsoft.com/office/powerpoint/2010/main" val="411954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104</TotalTime>
  <Words>789</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Corbel</vt:lpstr>
      <vt:lpstr>Roboto</vt:lpstr>
      <vt:lpstr>Times New Roman</vt:lpstr>
      <vt:lpstr>Parallax</vt:lpstr>
      <vt:lpstr>22. 3.  SVJETSKI DAN VODA</vt:lpstr>
      <vt:lpstr>SVJETSKI DAN ZAŠTITE VODA</vt:lpstr>
      <vt:lpstr>PowerPoint Presentation</vt:lpstr>
      <vt:lpstr>PowerPoint Presentation</vt:lpstr>
      <vt:lpstr>Prema podacima UN-a i dalje 2,2 milijardi ljudi u svijetu nema pristup sigurnoj i pitkoj vodi zbog čega je jedan od glavnih ciljeva programa održivog razvoja UN-a voda za sve do 2030. godine. Voda i njeni resursi sve više su ugroženi različitim nepovoljnim utjecajima od rasta broja stanovništva, prekomjernim zahvaćanjem vode, gubicima u vodoopskrbi, klimatskim promjenama i promjenama hidroloških režima, kao i antropogenim izvorima onečišćenja, poput industrije i poljoprivrede, koji znatno narušavaju vodene ekosustave i smanjuju zalihe pitke vode. Zato je važno provoditi aktivnosti koje će smanjiti te nepovoljne utjecaje. </vt:lpstr>
      <vt:lpstr>ZAŠTO NAM JE VODA VAŽNA?</vt:lpstr>
      <vt:lpstr>PowerPoint Presentation</vt:lpstr>
      <vt:lpstr>ZANIMLJIVOSTI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Ivana Žuvela</dc:creator>
  <cp:lastModifiedBy>Katarina Lukas</cp:lastModifiedBy>
  <cp:revision>15</cp:revision>
  <dcterms:created xsi:type="dcterms:W3CDTF">2025-03-19T15:03:59Z</dcterms:created>
  <dcterms:modified xsi:type="dcterms:W3CDTF">2025-03-24T08:38:38Z</dcterms:modified>
</cp:coreProperties>
</file>