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64" r:id="rId4"/>
    <p:sldId id="26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45DC1-5789-4395-8737-1214850268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077183-7FBA-4814-9378-EB3EB50AA5E6}">
      <dgm:prSet/>
      <dgm:spPr/>
      <dgm:t>
        <a:bodyPr/>
        <a:lstStyle/>
        <a:p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Lastavice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pripadaju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porodic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ptica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 iz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red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vrap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aki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22AA2-8CBF-4F43-A179-9ED001310EB7}" type="parTrans" cxnId="{2BA9CC35-5932-44CD-8123-CE59FEDEE10A}">
      <dgm:prSet/>
      <dgm:spPr/>
      <dgm:t>
        <a:bodyPr/>
        <a:lstStyle/>
        <a:p>
          <a:endParaRPr lang="en-US"/>
        </a:p>
      </dgm:t>
    </dgm:pt>
    <dgm:pt modelId="{CBCA34D3-4C66-43B4-9457-543A99C04F3E}" type="sibTrans" cxnId="{2BA9CC35-5932-44CD-8123-CE59FEDEE10A}">
      <dgm:prSet/>
      <dgm:spPr/>
      <dgm:t>
        <a:bodyPr/>
        <a:lstStyle/>
        <a:p>
          <a:endParaRPr lang="en-US"/>
        </a:p>
      </dgm:t>
    </dgm:pt>
    <dgm:pt modelId="{C651155D-3321-48FF-99B1-C0DEF62B1A2E}">
      <dgm:prSet/>
      <dgm:spPr/>
      <dgm:t>
        <a:bodyPr/>
        <a:lstStyle/>
        <a:p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Smatra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se da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poti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u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Afrike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jer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tamo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ž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ivi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najvi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š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e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vrsta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0F68E-5970-43C8-AEB3-B56F239E1A06}" type="parTrans" cxnId="{346BA6D4-79E9-4E25-B344-4FE35BA940B9}">
      <dgm:prSet/>
      <dgm:spPr/>
      <dgm:t>
        <a:bodyPr/>
        <a:lstStyle/>
        <a:p>
          <a:endParaRPr lang="en-US"/>
        </a:p>
      </dgm:t>
    </dgm:pt>
    <dgm:pt modelId="{F7C87EF0-50A2-4AE1-9B04-F250CFC0524F}" type="sibTrans" cxnId="{346BA6D4-79E9-4E25-B344-4FE35BA940B9}">
      <dgm:prSet/>
      <dgm:spPr/>
      <dgm:t>
        <a:bodyPr/>
        <a:lstStyle/>
        <a:p>
          <a:endParaRPr lang="en-US"/>
        </a:p>
      </dgm:t>
    </dgm:pt>
    <dgm:pt modelId="{551D667D-A24B-4786-A3AF-4948420D028B}">
      <dgm:prSet/>
      <dgm:spPr/>
      <dgm:t>
        <a:bodyPr/>
        <a:lstStyle/>
        <a:p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Pojavljujuj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mnogim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otocima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E4BF5-27AB-4B5A-A38E-B09307231379}" type="parTrans" cxnId="{7EBF89C6-A9F9-45FF-B866-4798641B80AC}">
      <dgm:prSet/>
      <dgm:spPr/>
      <dgm:t>
        <a:bodyPr/>
        <a:lstStyle/>
        <a:p>
          <a:endParaRPr lang="en-US"/>
        </a:p>
      </dgm:t>
    </dgm:pt>
    <dgm:pt modelId="{ACC85FCD-13B2-4478-82AA-B22AE71C80B5}" type="sibTrans" cxnId="{7EBF89C6-A9F9-45FF-B866-4798641B80AC}">
      <dgm:prSet/>
      <dgm:spPr/>
      <dgm:t>
        <a:bodyPr/>
        <a:lstStyle/>
        <a:p>
          <a:endParaRPr lang="en-US"/>
        </a:p>
      </dgm:t>
    </dgm:pt>
    <dgm:pt modelId="{DBF53378-EF6D-4D0E-8DF3-1A66F2BA80EA}">
      <dgm:prSet/>
      <dgm:spPr/>
      <dgm:t>
        <a:bodyPr/>
        <a:lstStyle/>
        <a:p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Karakteristike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ovih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ptica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njnihova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prilago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enost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lovu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dirty="0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hranom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letu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3A9430-B127-4976-BA12-ABFBABA11580}" type="parTrans" cxnId="{B2101B31-66DE-45EB-8A3D-E0C26D272B71}">
      <dgm:prSet/>
      <dgm:spPr/>
      <dgm:t>
        <a:bodyPr/>
        <a:lstStyle/>
        <a:p>
          <a:endParaRPr lang="en-US"/>
        </a:p>
      </dgm:t>
    </dgm:pt>
    <dgm:pt modelId="{C2BF79E9-89CF-4A3F-8D2B-1976DDB82A55}" type="sibTrans" cxnId="{B2101B31-66DE-45EB-8A3D-E0C26D272B71}">
      <dgm:prSet/>
      <dgm:spPr/>
      <dgm:t>
        <a:bodyPr/>
        <a:lstStyle/>
        <a:p>
          <a:endParaRPr lang="en-US"/>
        </a:p>
      </dgm:t>
    </dgm:pt>
    <dgm:pt modelId="{61EA16E6-2EE5-496F-8346-4784AEFBE360}" type="pres">
      <dgm:prSet presAssocID="{85F45DC1-5789-4395-8737-1214850268AD}" presName="linear" presStyleCnt="0">
        <dgm:presLayoutVars>
          <dgm:animLvl val="lvl"/>
          <dgm:resizeHandles val="exact"/>
        </dgm:presLayoutVars>
      </dgm:prSet>
      <dgm:spPr/>
    </dgm:pt>
    <dgm:pt modelId="{49AC32C2-B3D8-474D-BBA8-654B4B3CEB6D}" type="pres">
      <dgm:prSet presAssocID="{51077183-7FBA-4814-9378-EB3EB50AA5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783ED8-CCF5-450F-A5C3-09F464806E82}" type="pres">
      <dgm:prSet presAssocID="{CBCA34D3-4C66-43B4-9457-543A99C04F3E}" presName="spacer" presStyleCnt="0"/>
      <dgm:spPr/>
    </dgm:pt>
    <dgm:pt modelId="{7100BC7D-058C-4391-8E5B-9F6812F4E5BF}" type="pres">
      <dgm:prSet presAssocID="{C651155D-3321-48FF-99B1-C0DEF62B1A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27BF86-235C-4FC4-9AAD-C4BAE4115A3D}" type="pres">
      <dgm:prSet presAssocID="{F7C87EF0-50A2-4AE1-9B04-F250CFC0524F}" presName="spacer" presStyleCnt="0"/>
      <dgm:spPr/>
    </dgm:pt>
    <dgm:pt modelId="{A255FB52-95FB-4A28-A0E7-90B0EB8410F5}" type="pres">
      <dgm:prSet presAssocID="{551D667D-A24B-4786-A3AF-4948420D028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A6F1387-07D9-4AB6-8193-3A227898867A}" type="pres">
      <dgm:prSet presAssocID="{ACC85FCD-13B2-4478-82AA-B22AE71C80B5}" presName="spacer" presStyleCnt="0"/>
      <dgm:spPr/>
    </dgm:pt>
    <dgm:pt modelId="{2196A16E-02CB-4E52-AFC0-4E4C035E8ECC}" type="pres">
      <dgm:prSet presAssocID="{DBF53378-EF6D-4D0E-8DF3-1A66F2BA80E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7A4F11B-7A37-4ED5-A325-6F4B0E7D9478}" type="presOf" srcId="{C651155D-3321-48FF-99B1-C0DEF62B1A2E}" destId="{7100BC7D-058C-4391-8E5B-9F6812F4E5BF}" srcOrd="0" destOrd="0" presId="urn:microsoft.com/office/officeart/2005/8/layout/vList2"/>
    <dgm:cxn modelId="{B2101B31-66DE-45EB-8A3D-E0C26D272B71}" srcId="{85F45DC1-5789-4395-8737-1214850268AD}" destId="{DBF53378-EF6D-4D0E-8DF3-1A66F2BA80EA}" srcOrd="3" destOrd="0" parTransId="{133A9430-B127-4976-BA12-ABFBABA11580}" sibTransId="{C2BF79E9-89CF-4A3F-8D2B-1976DDB82A55}"/>
    <dgm:cxn modelId="{2BA9CC35-5932-44CD-8123-CE59FEDEE10A}" srcId="{85F45DC1-5789-4395-8737-1214850268AD}" destId="{51077183-7FBA-4814-9378-EB3EB50AA5E6}" srcOrd="0" destOrd="0" parTransId="{B8E22AA2-8CBF-4F43-A179-9ED001310EB7}" sibTransId="{CBCA34D3-4C66-43B4-9457-543A99C04F3E}"/>
    <dgm:cxn modelId="{F58BE860-7355-4DB2-A976-2E421EAB8B88}" type="presOf" srcId="{51077183-7FBA-4814-9378-EB3EB50AA5E6}" destId="{49AC32C2-B3D8-474D-BBA8-654B4B3CEB6D}" srcOrd="0" destOrd="0" presId="urn:microsoft.com/office/officeart/2005/8/layout/vList2"/>
    <dgm:cxn modelId="{B37F138E-B2A7-4453-843E-7A732D672D72}" type="presOf" srcId="{DBF53378-EF6D-4D0E-8DF3-1A66F2BA80EA}" destId="{2196A16E-02CB-4E52-AFC0-4E4C035E8ECC}" srcOrd="0" destOrd="0" presId="urn:microsoft.com/office/officeart/2005/8/layout/vList2"/>
    <dgm:cxn modelId="{7EBF89C6-A9F9-45FF-B866-4798641B80AC}" srcId="{85F45DC1-5789-4395-8737-1214850268AD}" destId="{551D667D-A24B-4786-A3AF-4948420D028B}" srcOrd="2" destOrd="0" parTransId="{9F5E4BF5-27AB-4B5A-A38E-B09307231379}" sibTransId="{ACC85FCD-13B2-4478-82AA-B22AE71C80B5}"/>
    <dgm:cxn modelId="{C4CCB4C6-7382-48D8-9FB2-D1B7F69975F3}" type="presOf" srcId="{85F45DC1-5789-4395-8737-1214850268AD}" destId="{61EA16E6-2EE5-496F-8346-4784AEFBE360}" srcOrd="0" destOrd="0" presId="urn:microsoft.com/office/officeart/2005/8/layout/vList2"/>
    <dgm:cxn modelId="{346BA6D4-79E9-4E25-B344-4FE35BA940B9}" srcId="{85F45DC1-5789-4395-8737-1214850268AD}" destId="{C651155D-3321-48FF-99B1-C0DEF62B1A2E}" srcOrd="1" destOrd="0" parTransId="{41D0F68E-5970-43C8-AEB3-B56F239E1A06}" sibTransId="{F7C87EF0-50A2-4AE1-9B04-F250CFC0524F}"/>
    <dgm:cxn modelId="{2FC9C8D7-9914-4C1C-84DB-3A8B935C4801}" type="presOf" srcId="{551D667D-A24B-4786-A3AF-4948420D028B}" destId="{A255FB52-95FB-4A28-A0E7-90B0EB8410F5}" srcOrd="0" destOrd="0" presId="urn:microsoft.com/office/officeart/2005/8/layout/vList2"/>
    <dgm:cxn modelId="{32BF2E02-45FC-4A30-9F0A-DAFA3252C205}" type="presParOf" srcId="{61EA16E6-2EE5-496F-8346-4784AEFBE360}" destId="{49AC32C2-B3D8-474D-BBA8-654B4B3CEB6D}" srcOrd="0" destOrd="0" presId="urn:microsoft.com/office/officeart/2005/8/layout/vList2"/>
    <dgm:cxn modelId="{76DDE0D6-2F84-4B77-B8C2-3B28B2F4B684}" type="presParOf" srcId="{61EA16E6-2EE5-496F-8346-4784AEFBE360}" destId="{EE783ED8-CCF5-450F-A5C3-09F464806E82}" srcOrd="1" destOrd="0" presId="urn:microsoft.com/office/officeart/2005/8/layout/vList2"/>
    <dgm:cxn modelId="{68AD241E-6F8B-4FC7-A2B7-B3D8071B026C}" type="presParOf" srcId="{61EA16E6-2EE5-496F-8346-4784AEFBE360}" destId="{7100BC7D-058C-4391-8E5B-9F6812F4E5BF}" srcOrd="2" destOrd="0" presId="urn:microsoft.com/office/officeart/2005/8/layout/vList2"/>
    <dgm:cxn modelId="{BF89768C-872A-46F2-AD10-560F8B6C1308}" type="presParOf" srcId="{61EA16E6-2EE5-496F-8346-4784AEFBE360}" destId="{F927BF86-235C-4FC4-9AAD-C4BAE4115A3D}" srcOrd="3" destOrd="0" presId="urn:microsoft.com/office/officeart/2005/8/layout/vList2"/>
    <dgm:cxn modelId="{3480AEC7-933A-4178-9B76-4D451BFA13E9}" type="presParOf" srcId="{61EA16E6-2EE5-496F-8346-4784AEFBE360}" destId="{A255FB52-95FB-4A28-A0E7-90B0EB8410F5}" srcOrd="4" destOrd="0" presId="urn:microsoft.com/office/officeart/2005/8/layout/vList2"/>
    <dgm:cxn modelId="{35447967-F8C6-435A-92F9-67EAE6BF2917}" type="presParOf" srcId="{61EA16E6-2EE5-496F-8346-4784AEFBE360}" destId="{1A6F1387-07D9-4AB6-8193-3A227898867A}" srcOrd="5" destOrd="0" presId="urn:microsoft.com/office/officeart/2005/8/layout/vList2"/>
    <dgm:cxn modelId="{58CA30C1-9B2A-4ED9-9E35-5176C47C1A46}" type="presParOf" srcId="{61EA16E6-2EE5-496F-8346-4784AEFBE360}" destId="{2196A16E-02CB-4E52-AFC0-4E4C035E8E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C32C2-B3D8-474D-BBA8-654B4B3CEB6D}">
      <dsp:nvSpPr>
        <dsp:cNvPr id="0" name=""/>
        <dsp:cNvSpPr/>
      </dsp:nvSpPr>
      <dsp:spPr>
        <a:xfrm>
          <a:off x="0" y="11838"/>
          <a:ext cx="8596312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Lastavice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pripadaju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porodic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ptica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iz 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red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vrap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aki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9" y="56387"/>
        <a:ext cx="8507214" cy="823502"/>
      </dsp:txXfrm>
    </dsp:sp>
    <dsp:sp modelId="{7100BC7D-058C-4391-8E5B-9F6812F4E5BF}">
      <dsp:nvSpPr>
        <dsp:cNvPr id="0" name=""/>
        <dsp:cNvSpPr/>
      </dsp:nvSpPr>
      <dsp:spPr>
        <a:xfrm>
          <a:off x="0" y="993558"/>
          <a:ext cx="8596312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Smatra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 da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poti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Afrike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jer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tamo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ž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ivi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najvi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š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vrsta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9" y="1038107"/>
        <a:ext cx="8507214" cy="823502"/>
      </dsp:txXfrm>
    </dsp:sp>
    <dsp:sp modelId="{A255FB52-95FB-4A28-A0E7-90B0EB8410F5}">
      <dsp:nvSpPr>
        <dsp:cNvPr id="0" name=""/>
        <dsp:cNvSpPr/>
      </dsp:nvSpPr>
      <dsp:spPr>
        <a:xfrm>
          <a:off x="0" y="1975278"/>
          <a:ext cx="8596312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Pojavljujuj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mnogim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otocima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9" y="2019827"/>
        <a:ext cx="8507214" cy="823502"/>
      </dsp:txXfrm>
    </dsp:sp>
    <dsp:sp modelId="{2196A16E-02CB-4E52-AFC0-4E4C035E8ECC}">
      <dsp:nvSpPr>
        <dsp:cNvPr id="0" name=""/>
        <dsp:cNvSpPr/>
      </dsp:nvSpPr>
      <dsp:spPr>
        <a:xfrm>
          <a:off x="0" y="2956998"/>
          <a:ext cx="8596312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Karakteristike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ovih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ptica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njnihova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prilago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enost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lovu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r-H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hranom</a:t>
          </a: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GB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letu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9" y="3001547"/>
        <a:ext cx="8507214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057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05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994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1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3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5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44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9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4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59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8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9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29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A6017-EE20-4185-82E4-A65CEC111ED0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B3783A-18C8-4907-836A-EB20B0CA3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26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C104-4E1D-9364-F151-EFB49F914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02" y="1446415"/>
            <a:ext cx="7124007" cy="2604421"/>
          </a:xfrm>
        </p:spPr>
        <p:txBody>
          <a:bodyPr/>
          <a:lstStyle/>
          <a:p>
            <a:r>
              <a:rPr lang="en-GB" dirty="0"/>
              <a:t>19. 3. </a:t>
            </a:r>
            <a:br>
              <a:rPr lang="hr-HR" dirty="0"/>
            </a:br>
            <a:r>
              <a:rPr lang="en-GB" dirty="0" err="1"/>
              <a:t>Svjetski</a:t>
            </a:r>
            <a:r>
              <a:rPr lang="en-GB" dirty="0"/>
              <a:t> dan </a:t>
            </a:r>
            <a:r>
              <a:rPr lang="en-GB" dirty="0" err="1"/>
              <a:t>lastavica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98AC4-67D0-D745-7C95-27BC501E2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572000"/>
            <a:ext cx="7766936" cy="1255222"/>
          </a:xfrm>
        </p:spPr>
        <p:txBody>
          <a:bodyPr>
            <a:normAutofit/>
          </a:bodyPr>
          <a:lstStyle/>
          <a:p>
            <a:r>
              <a:rPr lang="en-GB" dirty="0"/>
              <a:t>Emili Pavi</a:t>
            </a:r>
            <a:r>
              <a:rPr lang="hr-HR" dirty="0"/>
              <a:t>ć i </a:t>
            </a:r>
            <a:r>
              <a:rPr lang="en-GB" dirty="0"/>
              <a:t>Mia </a:t>
            </a:r>
            <a:r>
              <a:rPr lang="en-GB" dirty="0" err="1"/>
              <a:t>Grguri</a:t>
            </a:r>
            <a:r>
              <a:rPr lang="hr-HR"/>
              <a:t>ć, 6.b</a:t>
            </a:r>
            <a:endParaRPr lang="hr-HR" dirty="0"/>
          </a:p>
          <a:p>
            <a:r>
              <a:rPr lang="hr-HR" dirty="0"/>
              <a:t>Biološko ekološka grupa</a:t>
            </a:r>
          </a:p>
          <a:p>
            <a:r>
              <a:rPr lang="hr-HR" dirty="0"/>
              <a:t>2024./2025.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46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stavica | Pika i prijatelji">
            <a:extLst>
              <a:ext uri="{FF2B5EF4-FFF2-40B4-BE49-F238E27FC236}">
                <a16:creationId xmlns:a16="http://schemas.microsoft.com/office/drawing/2014/main" id="{68B02926-7A5D-AB9C-7028-69DEC9C1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Freeform: Shape 4102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3F5BF7-9727-6E56-E1C5-5C878281A574}"/>
              </a:ext>
            </a:extLst>
          </p:cNvPr>
          <p:cNvSpPr txBox="1"/>
          <p:nvPr/>
        </p:nvSpPr>
        <p:spPr>
          <a:xfrm>
            <a:off x="5273040" y="2629783"/>
            <a:ext cx="264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000" dirty="0"/>
              <a:t> 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215226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6" name="Straight Connector 2055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Straight Connector 2056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8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059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060" name="Isosceles Triangle 2059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061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062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063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064" name="Isosceles Triangle 2063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2065" name="Isosceles Triangle 2064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</p:grpSp>
      <p:pic>
        <p:nvPicPr>
          <p:cNvPr id="2050" name="Picture 2" descr="19. ožujka - Dan lastavica - Portal za škole">
            <a:extLst>
              <a:ext uri="{FF2B5EF4-FFF2-40B4-BE49-F238E27FC236}">
                <a16:creationId xmlns:a16="http://schemas.microsoft.com/office/drawing/2014/main" id="{0D0AC491-387C-8362-8283-22ABC3DC70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" b="15550"/>
          <a:stretch/>
        </p:blipFill>
        <p:spPr bwMode="auto">
          <a:xfrm>
            <a:off x="20" y="10"/>
            <a:ext cx="12191980" cy="740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Freeform: Shape 2072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5" name="Freeform: Shape 2074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3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đunarodni dan lastavica: Ptica koja donosi proljeće i sreću - balans.co.ba">
            <a:extLst>
              <a:ext uri="{FF2B5EF4-FFF2-40B4-BE49-F238E27FC236}">
                <a16:creationId xmlns:a16="http://schemas.microsoft.com/office/drawing/2014/main" id="{C97D9AAE-A2F6-DFA8-6A7A-75EC2C58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" b="126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0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128" name="Straight Connector 5127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9" name="Straight Connector 5128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30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5131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5132" name="Isosceles Triangle 5131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5133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5134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5135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5136" name="Isosceles Triangle 5135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5137" name="Isosceles Triangle 5136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B57F2837-1F48-4B24-663D-E90B85CA4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" r="-2" b="8825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1ADB2-D095-5F94-A8AE-41111ED28C29}"/>
              </a:ext>
            </a:extLst>
          </p:cNvPr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Danas je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njihov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dan! </a:t>
            </a:r>
          </a:p>
          <a:p>
            <a:pPr lvl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hr-H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Maleni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vjesnici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proljeća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svake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tisuće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kilometara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zemlje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hr-HR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našim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područjima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oduvijek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smatralo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sretna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bića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lovilo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1" name="Straight Connector 514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4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514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514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514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515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515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515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514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41F8-54BB-A836-FC02-E993F896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GB" dirty="0"/>
              <a:t>Va</a:t>
            </a:r>
            <a:r>
              <a:rPr lang="hr-HR" dirty="0"/>
              <a:t>ž</a:t>
            </a:r>
            <a:r>
              <a:rPr lang="en-GB" dirty="0" err="1"/>
              <a:t>nost</a:t>
            </a:r>
            <a:r>
              <a:rPr lang="en-GB" dirty="0"/>
              <a:t> </a:t>
            </a:r>
            <a:r>
              <a:rPr lang="en-GB" dirty="0" err="1"/>
              <a:t>ovog</a:t>
            </a:r>
            <a:r>
              <a:rPr lang="en-GB" dirty="0"/>
              <a:t> dana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96708-BC2B-9053-E3D2-D7B9FCCDA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596" y="1109145"/>
            <a:ext cx="6975338" cy="4603900"/>
          </a:xfrm>
        </p:spPr>
        <p:txBody>
          <a:bodyPr anchor="ctr">
            <a:normAutofit/>
          </a:bodyPr>
          <a:lstStyle/>
          <a:p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se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obilje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 19. o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ujka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proslave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17.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Juan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Capristrano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(Kalifornija, SAD)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lastavica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najpo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natijih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ptica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selica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najavljuje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prolje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1790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vjetski je dan lastavica - zip.com.hr">
            <a:extLst>
              <a:ext uri="{FF2B5EF4-FFF2-40B4-BE49-F238E27FC236}">
                <a16:creationId xmlns:a16="http://schemas.microsoft.com/office/drawing/2014/main" id="{8FFDF0B4-32A6-9FBB-76E4-B34958AAC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0" r="16740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3BEE2-39B4-0162-916E-E63193E8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DA8BB-4A73-1967-2E57-41C892294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56640"/>
            <a:ext cx="3851122" cy="53746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Lastavica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Hrvatskoj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prisutna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tijekom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ljet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uglavnom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ujka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listopada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imuje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gnije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etvrtine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kugle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idano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blata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biljnim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materijalom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 ptice koje smatramo vjesnicima proljeća prisutne su svugdje na svijetu, osim na Antarktiku</a:t>
            </a:r>
          </a:p>
          <a:p>
            <a:pPr>
              <a:lnSpc>
                <a:spcPct val="90000"/>
              </a:lnSpc>
            </a:pP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Brojnost ove vrste nažalost opada niz godina uslijed smanjenja broja letećih kukaca kojima se hrani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 brojnosti lastavičjeg plijena posljedica je pojačanog korištenja pesticida u modernoj poljoprivredi, ali i sve češći slučajevi uništavanja njihovih gnijezda - ističu iz udruge BIOM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04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04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04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04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05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05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061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E5C2-D5FA-1B77-E680-E95953E40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23F5F-F1AE-23D7-FD2B-619FCD46D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Ptica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tamnomodro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gotovo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crno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perje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po le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glavi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metalnog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sjaja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crvenkasto-sme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perje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elu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djelu vrata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Prsa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trbuh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pokriveni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svijetlim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hr-HR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jem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Kljun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joj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kratak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irok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tar</a:t>
            </a:r>
          </a:p>
          <a:p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Ima dug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ljast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re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 i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kratke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noge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pa se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vrlo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kre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e po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tlu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Duljina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 je do 20 </a:t>
            </a:r>
            <a:r>
              <a:rPr lang="en-GB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centimetara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astavica pokućarka | Životinja | Life Habitats">
            <a:extLst>
              <a:ext uri="{FF2B5EF4-FFF2-40B4-BE49-F238E27FC236}">
                <a16:creationId xmlns:a16="http://schemas.microsoft.com/office/drawing/2014/main" id="{38FC02AB-3F1C-291B-352F-166C5459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7" b="934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Isosceles Triangle 307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43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0E1D-6A75-6A1D-DB65-56330C39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Zanimljivosti</a:t>
            </a:r>
            <a:r>
              <a:rPr lang="en-GB" dirty="0"/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F8EF76-025F-05ED-A6E1-A26F6C47F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357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8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EA66-C51E-286F-88A1-E9DEE91E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2" y="1668872"/>
            <a:ext cx="8642297" cy="2328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hr-HR" sz="2400" dirty="0"/>
              <a:t>SOS - u 40 godina Europa je ostala bez 600 milijuna ptica</a:t>
            </a:r>
            <a:r>
              <a:rPr lang="en-US" sz="4200" dirty="0"/>
              <a:t> </a:t>
            </a:r>
          </a:p>
        </p:txBody>
      </p:sp>
      <p:pic>
        <p:nvPicPr>
          <p:cNvPr id="1026" name="Picture 2" descr="Image result for lastavica">
            <a:extLst>
              <a:ext uri="{FF2B5EF4-FFF2-40B4-BE49-F238E27FC236}">
                <a16:creationId xmlns:a16="http://schemas.microsoft.com/office/drawing/2014/main" id="{9DE99EBB-11F1-A992-3B83-8A2D427B4B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512" y="685803"/>
            <a:ext cx="2977807" cy="24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astavica">
            <a:extLst>
              <a:ext uri="{FF2B5EF4-FFF2-40B4-BE49-F238E27FC236}">
                <a16:creationId xmlns:a16="http://schemas.microsoft.com/office/drawing/2014/main" id="{CDD00149-10BF-09A6-1A89-F39D5D3E2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2753" y="758187"/>
            <a:ext cx="3240710" cy="242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stavica">
            <a:extLst>
              <a:ext uri="{FF2B5EF4-FFF2-40B4-BE49-F238E27FC236}">
                <a16:creationId xmlns:a16="http://schemas.microsoft.com/office/drawing/2014/main" id="{A6A89270-465C-9C38-B7EE-6D8C2B33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512" y="4314444"/>
            <a:ext cx="3491168" cy="21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astavica">
            <a:extLst>
              <a:ext uri="{FF2B5EF4-FFF2-40B4-BE49-F238E27FC236}">
                <a16:creationId xmlns:a16="http://schemas.microsoft.com/office/drawing/2014/main" id="{DE2656B9-AB3C-A2FC-3F97-12E1575E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1280" y="4314443"/>
            <a:ext cx="3687749" cy="21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793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364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19. 3.  Svjetski dan lastavica</vt:lpstr>
      <vt:lpstr>PowerPoint Presentation</vt:lpstr>
      <vt:lpstr>PowerPoint Presentation</vt:lpstr>
      <vt:lpstr>PowerPoint Presentation</vt:lpstr>
      <vt:lpstr>Važnost ovog dana</vt:lpstr>
      <vt:lpstr>PowerPoint Presentation</vt:lpstr>
      <vt:lpstr> </vt:lpstr>
      <vt:lpstr>Zanimljivosti </vt:lpstr>
      <vt:lpstr>SOS - u 40 godina Europa je ostala bez 600 milijuna ptica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 Pavić</dc:creator>
  <cp:lastModifiedBy>Katarina Lukas</cp:lastModifiedBy>
  <cp:revision>20</cp:revision>
  <dcterms:created xsi:type="dcterms:W3CDTF">2025-03-17T16:59:54Z</dcterms:created>
  <dcterms:modified xsi:type="dcterms:W3CDTF">2025-03-19T19:22:56Z</dcterms:modified>
</cp:coreProperties>
</file>