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kola\projekt\Erasmus\Cultural%20heritage\Surve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1. Age</a:t>
            </a:r>
            <a:r>
              <a:rPr lang="en-US" sz="1800" b="1" baseline="0"/>
              <a:t> bracket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Sheet2!$A$2:$A$3</c:f>
              <c:strCache>
                <c:ptCount val="2"/>
                <c:pt idx="0">
                  <c:v>STUDENTS (age 11-14)</c:v>
                </c:pt>
                <c:pt idx="1">
                  <c:v>SCHOOL STAFF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296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0178992"/>
        <c:axId val="-550178448"/>
      </c:barChart>
      <c:catAx>
        <c:axId val="-55017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0178448"/>
        <c:crosses val="autoZero"/>
        <c:auto val="1"/>
        <c:lblAlgn val="ctr"/>
        <c:lblOffset val="100"/>
        <c:noMultiLvlLbl val="0"/>
      </c:catAx>
      <c:valAx>
        <c:axId val="-55017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017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12. How often do you apply our traditions/customs in your daily life?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Sheet2!$A$70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Sheet2!$B$69:$D$69</c:f>
              <c:strCache>
                <c:ptCount val="3"/>
                <c:pt idx="0">
                  <c:v>ALWAYS</c:v>
                </c:pt>
                <c:pt idx="1">
                  <c:v>OCCASIONALLY</c:v>
                </c:pt>
                <c:pt idx="2">
                  <c:v>NEVER</c:v>
                </c:pt>
              </c:strCache>
            </c:strRef>
          </c:cat>
          <c:val>
            <c:numRef>
              <c:f>Sheet2!$B$70:$D$70</c:f>
              <c:numCache>
                <c:formatCode>General</c:formatCode>
                <c:ptCount val="3"/>
                <c:pt idx="0">
                  <c:v>96</c:v>
                </c:pt>
                <c:pt idx="1">
                  <c:v>162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Sheet2!$A$71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Sheet2!$B$69:$D$69</c:f>
              <c:strCache>
                <c:ptCount val="3"/>
                <c:pt idx="0">
                  <c:v>ALWAYS</c:v>
                </c:pt>
                <c:pt idx="1">
                  <c:v>OCCASIONALLY</c:v>
                </c:pt>
                <c:pt idx="2">
                  <c:v>NEVER</c:v>
                </c:pt>
              </c:strCache>
            </c:strRef>
          </c:cat>
          <c:val>
            <c:numRef>
              <c:f>Sheet2!$B$71:$D$71</c:f>
              <c:numCache>
                <c:formatCode>General</c:formatCode>
                <c:ptCount val="3"/>
                <c:pt idx="0">
                  <c:v>6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71488"/>
        <c:axId val="-399360608"/>
      </c:barChart>
      <c:catAx>
        <c:axId val="-39937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0608"/>
        <c:crosses val="autoZero"/>
        <c:auto val="1"/>
        <c:lblAlgn val="ctr"/>
        <c:lblOffset val="100"/>
        <c:noMultiLvlLbl val="0"/>
      </c:catAx>
      <c:valAx>
        <c:axId val="-3993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13.</a:t>
            </a:r>
            <a:r>
              <a:rPr lang="hr-HR" sz="1800" b="1" baseline="0"/>
              <a:t> How much do you know oral traditions and narratives?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Sheet2!$A$74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Sheet2!$B$73:$D$73</c:f>
              <c:strCache>
                <c:ptCount val="3"/>
                <c:pt idx="0">
                  <c:v>VERY WELL</c:v>
                </c:pt>
                <c:pt idx="1">
                  <c:v>A BIT</c:v>
                </c:pt>
                <c:pt idx="2">
                  <c:v>DON'T KNOW IT</c:v>
                </c:pt>
              </c:strCache>
            </c:strRef>
          </c:cat>
          <c:val>
            <c:numRef>
              <c:f>Sheet2!$B$74:$D$74</c:f>
              <c:numCache>
                <c:formatCode>General</c:formatCode>
                <c:ptCount val="3"/>
                <c:pt idx="0">
                  <c:v>49</c:v>
                </c:pt>
                <c:pt idx="1">
                  <c:v>221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Sheet2!$A$75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Sheet2!$B$73:$D$73</c:f>
              <c:strCache>
                <c:ptCount val="3"/>
                <c:pt idx="0">
                  <c:v>VERY WELL</c:v>
                </c:pt>
                <c:pt idx="1">
                  <c:v>A BIT</c:v>
                </c:pt>
                <c:pt idx="2">
                  <c:v>DON'T KNOW IT</c:v>
                </c:pt>
              </c:strCache>
            </c:strRef>
          </c:cat>
          <c:val>
            <c:numRef>
              <c:f>Sheet2!$B$75:$D$75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64960"/>
        <c:axId val="-399373120"/>
      </c:barChart>
      <c:catAx>
        <c:axId val="-3993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73120"/>
        <c:crosses val="autoZero"/>
        <c:auto val="1"/>
        <c:lblAlgn val="ctr"/>
        <c:lblOffset val="100"/>
        <c:noMultiLvlLbl val="0"/>
      </c:catAx>
      <c:valAx>
        <c:axId val="-3993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14. Do you want</a:t>
            </a:r>
            <a:r>
              <a:rPr lang="hr-HR" sz="1800" b="1" baseline="0"/>
              <a:t> to have fun and do educational activities in our school about intangible cultural heritage?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Sheet2!$B$78:$D$78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Sheet2!$B$79:$D$79</c:f>
              <c:numCache>
                <c:formatCode>General</c:formatCode>
                <c:ptCount val="3"/>
                <c:pt idx="0">
                  <c:v>106</c:v>
                </c:pt>
                <c:pt idx="1">
                  <c:v>60</c:v>
                </c:pt>
                <c:pt idx="2">
                  <c:v>130</c:v>
                </c:pt>
              </c:numCache>
            </c:numRef>
          </c:val>
        </c:ser>
        <c:ser>
          <c:idx val="1"/>
          <c:order val="1"/>
          <c:tx>
            <c:strRef>
              <c:f>Sheet2!$A$80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Sheet2!$B$78:$D$78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Sheet2!$B$80:$D$80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72576"/>
        <c:axId val="-397675840"/>
      </c:barChart>
      <c:catAx>
        <c:axId val="-3993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675840"/>
        <c:crosses val="autoZero"/>
        <c:auto val="1"/>
        <c:lblAlgn val="ctr"/>
        <c:lblOffset val="100"/>
        <c:noMultiLvlLbl val="0"/>
      </c:catAx>
      <c:valAx>
        <c:axId val="-39767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15. Are you aware of European Heritage Days events?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Sheet2!$B$82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Sheet2!$A$83:$A$84</c:f>
              <c:strCache>
                <c:ptCount val="2"/>
                <c:pt idx="0">
                  <c:v>STUDENTS</c:v>
                </c:pt>
                <c:pt idx="1">
                  <c:v>SCHOOL STAFF</c:v>
                </c:pt>
              </c:strCache>
            </c:strRef>
          </c:cat>
          <c:val>
            <c:numRef>
              <c:f>Sheet2!$B$83:$B$84</c:f>
              <c:numCache>
                <c:formatCode>General</c:formatCode>
                <c:ptCount val="2"/>
                <c:pt idx="0">
                  <c:v>96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Sheet2!$C$82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Sheet2!$A$83:$A$84</c:f>
              <c:strCache>
                <c:ptCount val="2"/>
                <c:pt idx="0">
                  <c:v>STUDENTS</c:v>
                </c:pt>
                <c:pt idx="1">
                  <c:v>SCHOOL STAFF</c:v>
                </c:pt>
              </c:strCache>
            </c:strRef>
          </c:cat>
          <c:val>
            <c:numRef>
              <c:f>Sheet2!$C$83:$C$84</c:f>
              <c:numCache>
                <c:formatCode>General</c:formatCode>
                <c:ptCount val="2"/>
                <c:pt idx="0">
                  <c:v>200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7668768"/>
        <c:axId val="-397669312"/>
      </c:barChart>
      <c:catAx>
        <c:axId val="-39766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669312"/>
        <c:crosses val="autoZero"/>
        <c:auto val="1"/>
        <c:lblAlgn val="ctr"/>
        <c:lblOffset val="100"/>
        <c:noMultiLvlLbl val="0"/>
      </c:catAx>
      <c:valAx>
        <c:axId val="-3976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66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4. Have you</a:t>
            </a:r>
            <a:r>
              <a:rPr lang="en-US" sz="1800" b="1" baseline="0"/>
              <a:t> heard of the concept of cultural heritage before?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243</c:v>
                </c:pt>
                <c:pt idx="1">
                  <c:v>11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02155424"/>
        <c:axId val="-702158144"/>
      </c:barChart>
      <c:catAx>
        <c:axId val="-7021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2158144"/>
        <c:crosses val="autoZero"/>
        <c:auto val="1"/>
        <c:lblAlgn val="ctr"/>
        <c:lblOffset val="100"/>
        <c:noMultiLvlLbl val="0"/>
      </c:catAx>
      <c:valAx>
        <c:axId val="-7021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21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5. How acquainted are you</a:t>
            </a:r>
            <a:r>
              <a:rPr lang="en-US" sz="1800" b="1" baseline="0"/>
              <a:t> with documentaries</a:t>
            </a:r>
            <a:r>
              <a:rPr lang="hr-HR" sz="1800" b="1" baseline="0"/>
              <a:t>/articles/news about cultural heritage?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Sheet2!$B$11:$D$11</c:f>
              <c:strCache>
                <c:ptCount val="3"/>
                <c:pt idx="0">
                  <c:v>VERY WELL</c:v>
                </c:pt>
                <c:pt idx="1">
                  <c:v>A LITTLE</c:v>
                </c:pt>
                <c:pt idx="2">
                  <c:v>NOT ACQUAINTED</c:v>
                </c:pt>
              </c:strCache>
            </c:strRef>
          </c:cat>
          <c:val>
            <c:numRef>
              <c:f>Sheet2!$B$12:$D$12</c:f>
              <c:numCache>
                <c:formatCode>General</c:formatCode>
                <c:ptCount val="3"/>
                <c:pt idx="0">
                  <c:v>30</c:v>
                </c:pt>
                <c:pt idx="1">
                  <c:v>190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Sheet2!$A$13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Sheet2!$B$11:$D$11</c:f>
              <c:strCache>
                <c:ptCount val="3"/>
                <c:pt idx="0">
                  <c:v>VERY WELL</c:v>
                </c:pt>
                <c:pt idx="1">
                  <c:v>A LITTLE</c:v>
                </c:pt>
                <c:pt idx="2">
                  <c:v>NOT ACQUAINTED</c:v>
                </c:pt>
              </c:strCache>
            </c:strRef>
          </c:cat>
          <c:val>
            <c:numRef>
              <c:f>Sheet2!$B$13:$D$13</c:f>
              <c:numCache>
                <c:formatCode>General</c:formatCode>
                <c:ptCount val="3"/>
                <c:pt idx="0">
                  <c:v>21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00400240"/>
        <c:axId val="-400399152"/>
      </c:barChart>
      <c:catAx>
        <c:axId val="-4004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399152"/>
        <c:crosses val="autoZero"/>
        <c:auto val="1"/>
        <c:lblAlgn val="ctr"/>
        <c:lblOffset val="100"/>
        <c:noMultiLvlLbl val="0"/>
      </c:catAx>
      <c:valAx>
        <c:axId val="-40039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4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6. Have you ever attended a seminar on cultural heritage?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Sheet2!$A$17:$A$18</c:f>
              <c:strCache>
                <c:ptCount val="2"/>
                <c:pt idx="0">
                  <c:v>STUDENTS</c:v>
                </c:pt>
                <c:pt idx="1">
                  <c:v>SCHOOL STAFF</c:v>
                </c:pt>
              </c:strCache>
            </c:strRef>
          </c:cat>
          <c:val>
            <c:numRef>
              <c:f>Sheet2!$B$17:$B$18</c:f>
              <c:numCache>
                <c:formatCode>General</c:formatCode>
                <c:ptCount val="2"/>
                <c:pt idx="0">
                  <c:v>133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Sheet2!$C$16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Sheet2!$A$17:$A$18</c:f>
              <c:strCache>
                <c:ptCount val="2"/>
                <c:pt idx="0">
                  <c:v>STUDENTS</c:v>
                </c:pt>
                <c:pt idx="1">
                  <c:v>SCHOOL STAFF</c:v>
                </c:pt>
              </c:strCache>
            </c:strRef>
          </c:cat>
          <c:val>
            <c:numRef>
              <c:f>Sheet2!$C$17:$C$18</c:f>
              <c:numCache>
                <c:formatCode>General</c:formatCode>
                <c:ptCount val="2"/>
                <c:pt idx="0">
                  <c:v>163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00394800"/>
        <c:axId val="-400398608"/>
      </c:barChart>
      <c:catAx>
        <c:axId val="-40039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398608"/>
        <c:crosses val="autoZero"/>
        <c:auto val="1"/>
        <c:lblAlgn val="ctr"/>
        <c:lblOffset val="100"/>
        <c:noMultiLvlLbl val="0"/>
      </c:catAx>
      <c:valAx>
        <c:axId val="-4003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39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7. Do you protect the cultural elements around you?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Sheet2!$B$32:$D$32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105</c:v>
                </c:pt>
                <c:pt idx="1">
                  <c:v>46</c:v>
                </c:pt>
                <c:pt idx="2">
                  <c:v>145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Sheet2!$B$32:$D$32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23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00394256"/>
        <c:axId val="-400393712"/>
      </c:barChart>
      <c:catAx>
        <c:axId val="-4003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393712"/>
        <c:crosses val="autoZero"/>
        <c:auto val="1"/>
        <c:lblAlgn val="ctr"/>
        <c:lblOffset val="100"/>
        <c:noMultiLvlLbl val="0"/>
      </c:catAx>
      <c:valAx>
        <c:axId val="-4003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003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8.</a:t>
            </a:r>
            <a:r>
              <a:rPr lang="hr-HR" sz="1800" b="1" baseline="0"/>
              <a:t> Do you know the concept of intangible cultural heritage?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Sheet2!$B$50:$D$50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Sheet2!$B$51:$D$51</c:f>
              <c:numCache>
                <c:formatCode>General</c:formatCode>
                <c:ptCount val="3"/>
                <c:pt idx="0">
                  <c:v>110</c:v>
                </c:pt>
                <c:pt idx="1">
                  <c:v>104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Sheet2!$A$52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Sheet2!$B$50:$D$50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Sheet2!$B$52:$D$52</c:f>
              <c:numCache>
                <c:formatCode>General</c:formatCode>
                <c:ptCount val="3"/>
                <c:pt idx="0">
                  <c:v>32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68224"/>
        <c:axId val="-399362784"/>
      </c:barChart>
      <c:catAx>
        <c:axId val="-3993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2784"/>
        <c:crosses val="autoZero"/>
        <c:auto val="1"/>
        <c:lblAlgn val="ctr"/>
        <c:lblOffset val="100"/>
        <c:noMultiLvlLbl val="0"/>
      </c:catAx>
      <c:valAx>
        <c:axId val="-39936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9.</a:t>
            </a:r>
            <a:r>
              <a:rPr lang="hr-HR" sz="1800" b="1" baseline="0"/>
              <a:t> Do you maintain intangible cultural elements in your daily life?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Sheet2!$B$56:$D$56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Sheet2!$B$57:$D$57</c:f>
              <c:numCache>
                <c:formatCode>General</c:formatCode>
                <c:ptCount val="3"/>
                <c:pt idx="0">
                  <c:v>101</c:v>
                </c:pt>
                <c:pt idx="1">
                  <c:v>57</c:v>
                </c:pt>
                <c:pt idx="2">
                  <c:v>138</c:v>
                </c:pt>
              </c:numCache>
            </c:numRef>
          </c:val>
        </c:ser>
        <c:ser>
          <c:idx val="1"/>
          <c:order val="1"/>
          <c:tx>
            <c:strRef>
              <c:f>Sheet2!$A$58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Sheet2!$B$56:$D$56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PARTLY</c:v>
                </c:pt>
              </c:strCache>
            </c:strRef>
          </c:cat>
          <c:val>
            <c:numRef>
              <c:f>Sheet2!$B$58:$D$58</c:f>
              <c:numCache>
                <c:formatCode>General</c:formatCode>
                <c:ptCount val="3"/>
                <c:pt idx="0">
                  <c:v>24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66592"/>
        <c:axId val="-399362240"/>
      </c:barChart>
      <c:catAx>
        <c:axId val="-3993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2240"/>
        <c:crosses val="autoZero"/>
        <c:auto val="1"/>
        <c:lblAlgn val="ctr"/>
        <c:lblOffset val="100"/>
        <c:noMultiLvlLbl val="0"/>
      </c:catAx>
      <c:valAx>
        <c:axId val="-39936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10.</a:t>
            </a:r>
            <a:r>
              <a:rPr lang="hr-HR" sz="1800" b="1" baseline="0"/>
              <a:t> How much do you know about crafts?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Sheet2!$B$61:$D$61</c:f>
              <c:strCache>
                <c:ptCount val="3"/>
                <c:pt idx="0">
                  <c:v>I KNOW A LOT</c:v>
                </c:pt>
                <c:pt idx="1">
                  <c:v>A BIT</c:v>
                </c:pt>
                <c:pt idx="2">
                  <c:v>I DON'T KNOW</c:v>
                </c:pt>
              </c:strCache>
            </c:strRef>
          </c:cat>
          <c:val>
            <c:numRef>
              <c:f>Sheet2!$B$62:$D$62</c:f>
              <c:numCache>
                <c:formatCode>General</c:formatCode>
                <c:ptCount val="3"/>
                <c:pt idx="0">
                  <c:v>68</c:v>
                </c:pt>
                <c:pt idx="1">
                  <c:v>183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Sheet2!$A$63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Sheet2!$B$61:$D$61</c:f>
              <c:strCache>
                <c:ptCount val="3"/>
                <c:pt idx="0">
                  <c:v>I KNOW A LOT</c:v>
                </c:pt>
                <c:pt idx="1">
                  <c:v>A BIT</c:v>
                </c:pt>
                <c:pt idx="2">
                  <c:v>I DON'T KNOW</c:v>
                </c:pt>
              </c:strCache>
            </c:strRef>
          </c:cat>
          <c:val>
            <c:numRef>
              <c:f>Sheet2!$B$63:$D$63</c:f>
              <c:numCache>
                <c:formatCode>General</c:formatCode>
                <c:ptCount val="3"/>
                <c:pt idx="0">
                  <c:v>23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9361152"/>
        <c:axId val="-399366048"/>
      </c:barChart>
      <c:catAx>
        <c:axId val="-3993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6048"/>
        <c:crosses val="autoZero"/>
        <c:auto val="1"/>
        <c:lblAlgn val="ctr"/>
        <c:lblOffset val="100"/>
        <c:noMultiLvlLbl val="0"/>
      </c:catAx>
      <c:valAx>
        <c:axId val="-3993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93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/>
              <a:t>11. How often do you eat local dishes?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Sheet2!$A$66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Sheet2!$B$65:$D$65</c:f>
              <c:strCache>
                <c:ptCount val="3"/>
                <c:pt idx="0">
                  <c:v>OFTEN</c:v>
                </c:pt>
                <c:pt idx="1">
                  <c:v>OCCASIONALLY</c:v>
                </c:pt>
                <c:pt idx="2">
                  <c:v>RARELY</c:v>
                </c:pt>
              </c:strCache>
            </c:strRef>
          </c:cat>
          <c:val>
            <c:numRef>
              <c:f>Sheet2!$B$66:$D$66</c:f>
              <c:numCache>
                <c:formatCode>General</c:formatCode>
                <c:ptCount val="3"/>
                <c:pt idx="0">
                  <c:v>181</c:v>
                </c:pt>
                <c:pt idx="1">
                  <c:v>83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Sheet2!$A$67</c:f>
              <c:strCache>
                <c:ptCount val="1"/>
                <c:pt idx="0">
                  <c:v>SCHOOL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Sheet2!$B$65:$D$65</c:f>
              <c:strCache>
                <c:ptCount val="3"/>
                <c:pt idx="0">
                  <c:v>OFTEN</c:v>
                </c:pt>
                <c:pt idx="1">
                  <c:v>OCCASIONALLY</c:v>
                </c:pt>
                <c:pt idx="2">
                  <c:v>RARELY</c:v>
                </c:pt>
              </c:strCache>
            </c:strRef>
          </c:cat>
          <c:val>
            <c:numRef>
              <c:f>Sheet2!$B$67:$D$67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0182800"/>
        <c:axId val="-550181712"/>
      </c:barChart>
      <c:catAx>
        <c:axId val="-55018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0181712"/>
        <c:crosses val="autoZero"/>
        <c:auto val="1"/>
        <c:lblAlgn val="ctr"/>
        <c:lblOffset val="100"/>
        <c:noMultiLvlLbl val="0"/>
      </c:catAx>
      <c:valAx>
        <c:axId val="-55018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018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8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4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9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2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Cultural Heritage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81"/>
            <a:ext cx="6183726" cy="1126281"/>
          </a:xfrm>
        </p:spPr>
        <p:txBody>
          <a:bodyPr>
            <a:normAutofit lnSpcReduction="10000"/>
          </a:bodyPr>
          <a:lstStyle/>
          <a:p>
            <a:pPr lvl="1"/>
            <a:r>
              <a:rPr lang="hr-HR" dirty="0" smtClean="0"/>
              <a:t>Primary School Bijaci 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February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38" y="903732"/>
            <a:ext cx="14287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038962"/>
              </p:ext>
            </p:extLst>
          </p:nvPr>
        </p:nvGraphicFramePr>
        <p:xfrm>
          <a:off x="2536166" y="238539"/>
          <a:ext cx="9125746" cy="580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776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281759"/>
              </p:ext>
            </p:extLst>
          </p:nvPr>
        </p:nvGraphicFramePr>
        <p:xfrm>
          <a:off x="2562044" y="331304"/>
          <a:ext cx="9166129" cy="599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45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052751"/>
              </p:ext>
            </p:extLst>
          </p:nvPr>
        </p:nvGraphicFramePr>
        <p:xfrm>
          <a:off x="2493034" y="410818"/>
          <a:ext cx="9076114" cy="584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75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147778"/>
              </p:ext>
            </p:extLst>
          </p:nvPr>
        </p:nvGraphicFramePr>
        <p:xfrm>
          <a:off x="2061713" y="291547"/>
          <a:ext cx="9560443" cy="589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00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473451"/>
              </p:ext>
            </p:extLst>
          </p:nvPr>
        </p:nvGraphicFramePr>
        <p:xfrm>
          <a:off x="2458527" y="318052"/>
          <a:ext cx="9017855" cy="57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70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1638921"/>
            <a:ext cx="4784035" cy="44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205586"/>
              </p:ext>
            </p:extLst>
          </p:nvPr>
        </p:nvGraphicFramePr>
        <p:xfrm>
          <a:off x="2536166" y="278297"/>
          <a:ext cx="9351034" cy="595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920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33363"/>
              </p:ext>
            </p:extLst>
          </p:nvPr>
        </p:nvGraphicFramePr>
        <p:xfrm>
          <a:off x="2518913" y="344557"/>
          <a:ext cx="9209261" cy="588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491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429038"/>
              </p:ext>
            </p:extLst>
          </p:nvPr>
        </p:nvGraphicFramePr>
        <p:xfrm>
          <a:off x="2536166" y="318052"/>
          <a:ext cx="9059486" cy="580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2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47902"/>
              </p:ext>
            </p:extLst>
          </p:nvPr>
        </p:nvGraphicFramePr>
        <p:xfrm>
          <a:off x="2424023" y="331304"/>
          <a:ext cx="9158377" cy="591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93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91188"/>
              </p:ext>
            </p:extLst>
          </p:nvPr>
        </p:nvGraphicFramePr>
        <p:xfrm>
          <a:off x="2631057" y="371062"/>
          <a:ext cx="9030856" cy="588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84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626864"/>
              </p:ext>
            </p:extLst>
          </p:nvPr>
        </p:nvGraphicFramePr>
        <p:xfrm>
          <a:off x="2553419" y="357809"/>
          <a:ext cx="9042233" cy="579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16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67664"/>
              </p:ext>
            </p:extLst>
          </p:nvPr>
        </p:nvGraphicFramePr>
        <p:xfrm>
          <a:off x="2553419" y="318051"/>
          <a:ext cx="9161503" cy="587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65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55"/>
              </p:ext>
            </p:extLst>
          </p:nvPr>
        </p:nvGraphicFramePr>
        <p:xfrm>
          <a:off x="2717320" y="410818"/>
          <a:ext cx="8745809" cy="58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22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2696</TotalTime>
  <Words>163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Cultural Heritage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 Survey</dc:title>
  <dc:creator>Ksenija</dc:creator>
  <cp:lastModifiedBy>Ksenija</cp:lastModifiedBy>
  <cp:revision>11</cp:revision>
  <dcterms:created xsi:type="dcterms:W3CDTF">2020-02-21T21:57:45Z</dcterms:created>
  <dcterms:modified xsi:type="dcterms:W3CDTF">2020-06-24T15:15:17Z</dcterms:modified>
</cp:coreProperties>
</file>